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91" r:id="rId2"/>
  </p:sldMasterIdLst>
  <p:notesMasterIdLst>
    <p:notesMasterId r:id="rId46"/>
  </p:notesMasterIdLst>
  <p:handoutMasterIdLst>
    <p:handoutMasterId r:id="rId47"/>
  </p:handoutMasterIdLst>
  <p:sldIdLst>
    <p:sldId id="267" r:id="rId3"/>
    <p:sldId id="276" r:id="rId4"/>
    <p:sldId id="270" r:id="rId5"/>
    <p:sldId id="286" r:id="rId6"/>
    <p:sldId id="287" r:id="rId7"/>
    <p:sldId id="288" r:id="rId8"/>
    <p:sldId id="296" r:id="rId9"/>
    <p:sldId id="289" r:id="rId10"/>
    <p:sldId id="290" r:id="rId11"/>
    <p:sldId id="293" r:id="rId12"/>
    <p:sldId id="271" r:id="rId13"/>
    <p:sldId id="273" r:id="rId14"/>
    <p:sldId id="295" r:id="rId15"/>
    <p:sldId id="272" r:id="rId16"/>
    <p:sldId id="294" r:id="rId17"/>
    <p:sldId id="282" r:id="rId18"/>
    <p:sldId id="298" r:id="rId19"/>
    <p:sldId id="283" r:id="rId20"/>
    <p:sldId id="299" r:id="rId21"/>
    <p:sldId id="274" r:id="rId22"/>
    <p:sldId id="301" r:id="rId23"/>
    <p:sldId id="303" r:id="rId24"/>
    <p:sldId id="275" r:id="rId25"/>
    <p:sldId id="304" r:id="rId26"/>
    <p:sldId id="302" r:id="rId27"/>
    <p:sldId id="300" r:id="rId28"/>
    <p:sldId id="306" r:id="rId29"/>
    <p:sldId id="281" r:id="rId30"/>
    <p:sldId id="284" r:id="rId31"/>
    <p:sldId id="305" r:id="rId32"/>
    <p:sldId id="307" r:id="rId33"/>
    <p:sldId id="308" r:id="rId34"/>
    <p:sldId id="309" r:id="rId35"/>
    <p:sldId id="311" r:id="rId36"/>
    <p:sldId id="312" r:id="rId37"/>
    <p:sldId id="313" r:id="rId38"/>
    <p:sldId id="314" r:id="rId39"/>
    <p:sldId id="315" r:id="rId40"/>
    <p:sldId id="318" r:id="rId41"/>
    <p:sldId id="285" r:id="rId42"/>
    <p:sldId id="279" r:id="rId43"/>
    <p:sldId id="316" r:id="rId44"/>
    <p:sldId id="278" r:id="rId45"/>
  </p:sldIdLst>
  <p:sldSz cx="9144000" cy="6858000" type="screen4x3"/>
  <p:notesSz cx="6670675" cy="9929813"/>
  <p:defaultTextStyle>
    <a:defPPr>
      <a:defRPr lang="en-AU"/>
    </a:defPPr>
    <a:lvl1pPr algn="l" defTabSz="457200" rtl="0" fontAlgn="base">
      <a:spcBef>
        <a:spcPct val="0"/>
      </a:spcBef>
      <a:spcAft>
        <a:spcPct val="0"/>
      </a:spcAft>
      <a:defRPr kern="1200">
        <a:solidFill>
          <a:schemeClr val="tx1"/>
        </a:solidFill>
        <a:latin typeface="Georgia" panose="02040502050405020303" pitchFamily="18"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Georgia" panose="02040502050405020303" pitchFamily="18"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Georgia" panose="02040502050405020303" pitchFamily="18"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Georgia" panose="02040502050405020303" pitchFamily="18"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Georgia" panose="02040502050405020303" pitchFamily="18" charset="0"/>
        <a:ea typeface="MS PGothic" panose="020B0600070205080204" pitchFamily="34" charset="-128"/>
        <a:cs typeface="+mn-cs"/>
      </a:defRPr>
    </a:lvl5pPr>
    <a:lvl6pPr marL="2286000" algn="l" defTabSz="914400" rtl="0" eaLnBrk="1" latinLnBrk="0" hangingPunct="1">
      <a:defRPr kern="1200">
        <a:solidFill>
          <a:schemeClr val="tx1"/>
        </a:solidFill>
        <a:latin typeface="Georgia" panose="02040502050405020303" pitchFamily="18" charset="0"/>
        <a:ea typeface="MS PGothic" panose="020B0600070205080204" pitchFamily="34" charset="-128"/>
        <a:cs typeface="+mn-cs"/>
      </a:defRPr>
    </a:lvl6pPr>
    <a:lvl7pPr marL="2743200" algn="l" defTabSz="914400" rtl="0" eaLnBrk="1" latinLnBrk="0" hangingPunct="1">
      <a:defRPr kern="1200">
        <a:solidFill>
          <a:schemeClr val="tx1"/>
        </a:solidFill>
        <a:latin typeface="Georgia" panose="02040502050405020303" pitchFamily="18" charset="0"/>
        <a:ea typeface="MS PGothic" panose="020B0600070205080204" pitchFamily="34" charset="-128"/>
        <a:cs typeface="+mn-cs"/>
      </a:defRPr>
    </a:lvl7pPr>
    <a:lvl8pPr marL="3200400" algn="l" defTabSz="914400" rtl="0" eaLnBrk="1" latinLnBrk="0" hangingPunct="1">
      <a:defRPr kern="1200">
        <a:solidFill>
          <a:schemeClr val="tx1"/>
        </a:solidFill>
        <a:latin typeface="Georgia" panose="02040502050405020303" pitchFamily="18" charset="0"/>
        <a:ea typeface="MS PGothic" panose="020B0600070205080204" pitchFamily="34" charset="-128"/>
        <a:cs typeface="+mn-cs"/>
      </a:defRPr>
    </a:lvl8pPr>
    <a:lvl9pPr marL="3657600" algn="l" defTabSz="914400" rtl="0" eaLnBrk="1" latinLnBrk="0" hangingPunct="1">
      <a:defRPr kern="1200">
        <a:solidFill>
          <a:schemeClr val="tx1"/>
        </a:solidFill>
        <a:latin typeface="Georgia" panose="02040502050405020303" pitchFamily="18"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17BF4FB0-71AC-4BB5-A734-DA3D1176AE73}">
          <p14:sldIdLst>
            <p14:sldId id="267"/>
            <p14:sldId id="276"/>
            <p14:sldId id="270"/>
            <p14:sldId id="286"/>
            <p14:sldId id="287"/>
            <p14:sldId id="288"/>
            <p14:sldId id="296"/>
            <p14:sldId id="289"/>
            <p14:sldId id="290"/>
            <p14:sldId id="293"/>
            <p14:sldId id="271"/>
            <p14:sldId id="273"/>
            <p14:sldId id="295"/>
            <p14:sldId id="272"/>
            <p14:sldId id="294"/>
            <p14:sldId id="282"/>
            <p14:sldId id="298"/>
            <p14:sldId id="283"/>
            <p14:sldId id="299"/>
            <p14:sldId id="274"/>
            <p14:sldId id="301"/>
            <p14:sldId id="303"/>
            <p14:sldId id="275"/>
            <p14:sldId id="304"/>
            <p14:sldId id="302"/>
            <p14:sldId id="300"/>
            <p14:sldId id="306"/>
            <p14:sldId id="281"/>
            <p14:sldId id="284"/>
            <p14:sldId id="305"/>
            <p14:sldId id="307"/>
            <p14:sldId id="308"/>
            <p14:sldId id="309"/>
            <p14:sldId id="311"/>
            <p14:sldId id="312"/>
            <p14:sldId id="313"/>
            <p14:sldId id="314"/>
            <p14:sldId id="315"/>
            <p14:sldId id="318"/>
            <p14:sldId id="285"/>
            <p14:sldId id="279"/>
            <p14:sldId id="316"/>
            <p14:sldId id="278"/>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22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481" autoAdjust="0"/>
  </p:normalViewPr>
  <p:slideViewPr>
    <p:cSldViewPr snapToGrid="0" snapToObjects="1">
      <p:cViewPr varScale="1">
        <p:scale>
          <a:sx n="93" d="100"/>
          <a:sy n="93" d="100"/>
        </p:scale>
        <p:origin x="210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ata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ata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ata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ata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ata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rawing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rawing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rawing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rawing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rawing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rawing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C48CC-58F4-4112-B52E-8E7E77669A0E}"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D9A417C-9FFD-43B3-9EBE-361C78CA9320}">
      <dgm:prSet phldrT="[Text]"/>
      <dgm:spPr/>
      <dgm:t>
        <a:bodyPr/>
        <a:lstStyle/>
        <a:p>
          <a:r>
            <a:rPr lang="en-US" dirty="0"/>
            <a:t>Survivor</a:t>
          </a:r>
        </a:p>
      </dgm:t>
    </dgm:pt>
    <dgm:pt modelId="{E2566BD1-632B-4C28-9704-776408C30BA4}" type="parTrans" cxnId="{3242A294-13D8-4878-A92B-0B0D270A7404}">
      <dgm:prSet/>
      <dgm:spPr/>
      <dgm:t>
        <a:bodyPr/>
        <a:lstStyle/>
        <a:p>
          <a:endParaRPr lang="en-US"/>
        </a:p>
      </dgm:t>
    </dgm:pt>
    <dgm:pt modelId="{EA19B9AD-1337-437E-9334-83302DBF9F0C}" type="sibTrans" cxnId="{3242A294-13D8-4878-A92B-0B0D270A7404}">
      <dgm:prSet/>
      <dgm:spPr/>
      <dgm:t>
        <a:bodyPr/>
        <a:lstStyle/>
        <a:p>
          <a:endParaRPr lang="en-US"/>
        </a:p>
      </dgm:t>
    </dgm:pt>
    <dgm:pt modelId="{E72F8615-D7DF-4E83-A786-741E08819F2B}">
      <dgm:prSet phldrT="[Text]"/>
      <dgm:spPr/>
      <dgm:t>
        <a:bodyPr/>
        <a:lstStyle/>
        <a:p>
          <a:r>
            <a:rPr lang="en-US" dirty="0"/>
            <a:t>Most likely female</a:t>
          </a:r>
        </a:p>
      </dgm:t>
    </dgm:pt>
    <dgm:pt modelId="{34EDF261-D423-44B3-9901-BBC5644F1E9F}" type="parTrans" cxnId="{93A8AF50-4155-4D55-873E-CCFC97C0108C}">
      <dgm:prSet/>
      <dgm:spPr/>
      <dgm:t>
        <a:bodyPr/>
        <a:lstStyle/>
        <a:p>
          <a:endParaRPr lang="en-US"/>
        </a:p>
      </dgm:t>
    </dgm:pt>
    <dgm:pt modelId="{DC4E9C42-3348-4B5D-BCB0-26BE3D158150}" type="sibTrans" cxnId="{93A8AF50-4155-4D55-873E-CCFC97C0108C}">
      <dgm:prSet/>
      <dgm:spPr/>
      <dgm:t>
        <a:bodyPr/>
        <a:lstStyle/>
        <a:p>
          <a:endParaRPr lang="en-US"/>
        </a:p>
      </dgm:t>
    </dgm:pt>
    <dgm:pt modelId="{F8B88335-1446-4640-88F7-1BA9F44CF5DA}">
      <dgm:prSet phldrT="[Text]"/>
      <dgm:spPr>
        <a:solidFill>
          <a:srgbClr val="FF0000"/>
        </a:solidFill>
      </dgm:spPr>
      <dgm:t>
        <a:bodyPr/>
        <a:lstStyle/>
        <a:p>
          <a:r>
            <a:rPr lang="en-US" dirty="0"/>
            <a:t>Casualty</a:t>
          </a:r>
        </a:p>
      </dgm:t>
    </dgm:pt>
    <dgm:pt modelId="{E25B1B5F-8F29-49B0-A99D-5B61012971AD}" type="parTrans" cxnId="{9A23F360-337A-4117-BEAE-A8CC3E5385F7}">
      <dgm:prSet/>
      <dgm:spPr/>
      <dgm:t>
        <a:bodyPr/>
        <a:lstStyle/>
        <a:p>
          <a:endParaRPr lang="en-US"/>
        </a:p>
      </dgm:t>
    </dgm:pt>
    <dgm:pt modelId="{9A6C0F83-7F77-4E88-BFCC-D9A00DE58BD0}" type="sibTrans" cxnId="{9A23F360-337A-4117-BEAE-A8CC3E5385F7}">
      <dgm:prSet/>
      <dgm:spPr/>
      <dgm:t>
        <a:bodyPr/>
        <a:lstStyle/>
        <a:p>
          <a:endParaRPr lang="en-US"/>
        </a:p>
      </dgm:t>
    </dgm:pt>
    <dgm:pt modelId="{D6EF52E1-9E3F-4C06-8C89-1FA0024A23B5}">
      <dgm:prSet phldrT="[Text]"/>
      <dgm:spPr>
        <a:solidFill>
          <a:srgbClr val="FF0000"/>
        </a:solidFill>
      </dgm:spPr>
      <dgm:t>
        <a:bodyPr/>
        <a:lstStyle/>
        <a:p>
          <a:r>
            <a:rPr lang="en-US" dirty="0"/>
            <a:t>Most likely male</a:t>
          </a:r>
        </a:p>
      </dgm:t>
    </dgm:pt>
    <dgm:pt modelId="{F6A683A3-BE0C-4BD5-AEF5-52AA618D3F88}" type="parTrans" cxnId="{5162A325-1B35-4505-9314-AC0DE3AB8883}">
      <dgm:prSet/>
      <dgm:spPr/>
      <dgm:t>
        <a:bodyPr/>
        <a:lstStyle/>
        <a:p>
          <a:endParaRPr lang="en-US"/>
        </a:p>
      </dgm:t>
    </dgm:pt>
    <dgm:pt modelId="{E11543A4-609D-4A19-AB9B-4C1935128531}" type="sibTrans" cxnId="{5162A325-1B35-4505-9314-AC0DE3AB8883}">
      <dgm:prSet/>
      <dgm:spPr/>
      <dgm:t>
        <a:bodyPr/>
        <a:lstStyle/>
        <a:p>
          <a:endParaRPr lang="en-US"/>
        </a:p>
      </dgm:t>
    </dgm:pt>
    <dgm:pt modelId="{A6B04AA6-096F-4347-88A1-202855D5B72E}">
      <dgm:prSet phldrT="[Text]"/>
      <dgm:spPr/>
      <dgm:t>
        <a:bodyPr/>
        <a:lstStyle/>
        <a:p>
          <a:r>
            <a:rPr lang="en-US" dirty="0"/>
            <a:t>??</a:t>
          </a:r>
        </a:p>
      </dgm:t>
    </dgm:pt>
    <dgm:pt modelId="{9067B55C-A662-4ED5-BE8D-278C170540D7}" type="parTrans" cxnId="{59EB7472-5E2E-4F96-B620-646B1DEEA0BF}">
      <dgm:prSet/>
      <dgm:spPr/>
      <dgm:t>
        <a:bodyPr/>
        <a:lstStyle/>
        <a:p>
          <a:endParaRPr lang="en-US"/>
        </a:p>
      </dgm:t>
    </dgm:pt>
    <dgm:pt modelId="{A9295A14-52E5-4C4A-967B-19FC9A577602}" type="sibTrans" cxnId="{59EB7472-5E2E-4F96-B620-646B1DEEA0BF}">
      <dgm:prSet/>
      <dgm:spPr/>
      <dgm:t>
        <a:bodyPr/>
        <a:lstStyle/>
        <a:p>
          <a:endParaRPr lang="en-US"/>
        </a:p>
      </dgm:t>
    </dgm:pt>
    <dgm:pt modelId="{93DB800A-822A-4B4B-BCCC-FCD791554E1F}">
      <dgm:prSet phldrT="[Text]"/>
      <dgm:spPr>
        <a:solidFill>
          <a:srgbClr val="FF0000"/>
        </a:solidFill>
      </dgm:spPr>
      <dgm:t>
        <a:bodyPr/>
        <a:lstStyle/>
        <a:p>
          <a:r>
            <a:rPr lang="en-US" dirty="0"/>
            <a:t>??</a:t>
          </a:r>
        </a:p>
      </dgm:t>
    </dgm:pt>
    <dgm:pt modelId="{C27BC7F2-EE84-4229-A71E-502D9AF76AA8}" type="parTrans" cxnId="{CA2F3054-3041-4968-BCA5-72F33C8F934B}">
      <dgm:prSet/>
      <dgm:spPr/>
      <dgm:t>
        <a:bodyPr/>
        <a:lstStyle/>
        <a:p>
          <a:endParaRPr lang="en-US"/>
        </a:p>
      </dgm:t>
    </dgm:pt>
    <dgm:pt modelId="{E0909A16-9EBA-45E8-ABE8-A0B9361355CF}" type="sibTrans" cxnId="{CA2F3054-3041-4968-BCA5-72F33C8F934B}">
      <dgm:prSet/>
      <dgm:spPr/>
      <dgm:t>
        <a:bodyPr/>
        <a:lstStyle/>
        <a:p>
          <a:endParaRPr lang="en-US"/>
        </a:p>
      </dgm:t>
    </dgm:pt>
    <dgm:pt modelId="{46CD2A7A-80B6-49E5-B59D-1DE0262436BE}" type="pres">
      <dgm:prSet presAssocID="{C3CC48CC-58F4-4112-B52E-8E7E77669A0E}" presName="linear" presStyleCnt="0">
        <dgm:presLayoutVars>
          <dgm:dir/>
          <dgm:resizeHandles val="exact"/>
        </dgm:presLayoutVars>
      </dgm:prSet>
      <dgm:spPr/>
    </dgm:pt>
    <dgm:pt modelId="{8E10E03E-75ED-46BA-B681-71F5B793333B}" type="pres">
      <dgm:prSet presAssocID="{BD9A417C-9FFD-43B3-9EBE-361C78CA9320}" presName="comp" presStyleCnt="0"/>
      <dgm:spPr/>
    </dgm:pt>
    <dgm:pt modelId="{61E38313-7ED3-4039-BB2E-DA7A87D78450}" type="pres">
      <dgm:prSet presAssocID="{BD9A417C-9FFD-43B3-9EBE-361C78CA9320}" presName="box" presStyleLbl="node1" presStyleIdx="0" presStyleCnt="2" custLinFactNeighborY="-13902"/>
      <dgm:spPr/>
    </dgm:pt>
    <dgm:pt modelId="{93D50D78-E010-4B05-97B8-9E651355A0F9}" type="pres">
      <dgm:prSet presAssocID="{BD9A417C-9FFD-43B3-9EBE-361C78CA9320}" presName="img" presStyleLbl="fgImgPlace1" presStyleIdx="0" presStyleCnt="2"/>
      <dgm:spPr>
        <a:blipFill>
          <a:blip xmlns:r="http://schemas.openxmlformats.org/officeDocument/2006/relationships" r:embed="rId1"/>
          <a:srcRect/>
          <a:stretch>
            <a:fillRect/>
          </a:stretch>
        </a:blipFill>
      </dgm:spPr>
    </dgm:pt>
    <dgm:pt modelId="{CF4C69F0-9E08-4E00-B128-12D405BB308B}" type="pres">
      <dgm:prSet presAssocID="{BD9A417C-9FFD-43B3-9EBE-361C78CA9320}" presName="text" presStyleLbl="node1" presStyleIdx="0" presStyleCnt="2">
        <dgm:presLayoutVars>
          <dgm:bulletEnabled val="1"/>
        </dgm:presLayoutVars>
      </dgm:prSet>
      <dgm:spPr/>
    </dgm:pt>
    <dgm:pt modelId="{C06030DF-3F09-4A6A-8F0D-EAA2F3B6B95D}" type="pres">
      <dgm:prSet presAssocID="{EA19B9AD-1337-437E-9334-83302DBF9F0C}" presName="spacer" presStyleCnt="0"/>
      <dgm:spPr/>
    </dgm:pt>
    <dgm:pt modelId="{13925E48-EA9C-4B20-8C52-FCED5C9BEEDC}" type="pres">
      <dgm:prSet presAssocID="{F8B88335-1446-4640-88F7-1BA9F44CF5DA}" presName="comp" presStyleCnt="0"/>
      <dgm:spPr/>
    </dgm:pt>
    <dgm:pt modelId="{827C6AE2-1BED-4EE8-AFCB-F8C370379153}" type="pres">
      <dgm:prSet presAssocID="{F8B88335-1446-4640-88F7-1BA9F44CF5DA}" presName="box" presStyleLbl="node1" presStyleIdx="1" presStyleCnt="2" custLinFactNeighborY="5334"/>
      <dgm:spPr/>
    </dgm:pt>
    <dgm:pt modelId="{E7DF4271-76BD-4958-9094-3A7A004188F0}" type="pres">
      <dgm:prSet presAssocID="{F8B88335-1446-4640-88F7-1BA9F44CF5DA}" presName="img" presStyleLbl="fgImgPlace1" presStyleIdx="1" presStyleCnt="2"/>
      <dgm:spPr>
        <a:blipFill>
          <a:blip xmlns:r="http://schemas.openxmlformats.org/officeDocument/2006/relationships" r:embed="rId2"/>
          <a:srcRect/>
          <a:stretch>
            <a:fillRect t="-2000" b="-2000"/>
          </a:stretch>
        </a:blipFill>
      </dgm:spPr>
    </dgm:pt>
    <dgm:pt modelId="{6515B326-3C7F-49E1-8E2D-28ABCF901786}" type="pres">
      <dgm:prSet presAssocID="{F8B88335-1446-4640-88F7-1BA9F44CF5DA}" presName="text" presStyleLbl="node1" presStyleIdx="1" presStyleCnt="2">
        <dgm:presLayoutVars>
          <dgm:bulletEnabled val="1"/>
        </dgm:presLayoutVars>
      </dgm:prSet>
      <dgm:spPr/>
    </dgm:pt>
  </dgm:ptLst>
  <dgm:cxnLst>
    <dgm:cxn modelId="{F48DFC04-367E-4E74-A3A1-ADB43C2D40E0}" type="presOf" srcId="{F8B88335-1446-4640-88F7-1BA9F44CF5DA}" destId="{6515B326-3C7F-49E1-8E2D-28ABCF901786}" srcOrd="1" destOrd="0" presId="urn:microsoft.com/office/officeart/2005/8/layout/vList4"/>
    <dgm:cxn modelId="{0B53B717-6AA0-4FA3-A90E-6470E3F63A83}" type="presOf" srcId="{BD9A417C-9FFD-43B3-9EBE-361C78CA9320}" destId="{CF4C69F0-9E08-4E00-B128-12D405BB308B}" srcOrd="1" destOrd="0" presId="urn:microsoft.com/office/officeart/2005/8/layout/vList4"/>
    <dgm:cxn modelId="{5162A325-1B35-4505-9314-AC0DE3AB8883}" srcId="{F8B88335-1446-4640-88F7-1BA9F44CF5DA}" destId="{D6EF52E1-9E3F-4C06-8C89-1FA0024A23B5}" srcOrd="0" destOrd="0" parTransId="{F6A683A3-BE0C-4BD5-AEF5-52AA618D3F88}" sibTransId="{E11543A4-609D-4A19-AB9B-4C1935128531}"/>
    <dgm:cxn modelId="{56B2682F-5726-4E26-9261-AD72904CDD46}" type="presOf" srcId="{F8B88335-1446-4640-88F7-1BA9F44CF5DA}" destId="{827C6AE2-1BED-4EE8-AFCB-F8C370379153}" srcOrd="0" destOrd="0" presId="urn:microsoft.com/office/officeart/2005/8/layout/vList4"/>
    <dgm:cxn modelId="{867A7038-711A-4568-A0DB-59CBAC07C7C4}" type="presOf" srcId="{E72F8615-D7DF-4E83-A786-741E08819F2B}" destId="{CF4C69F0-9E08-4E00-B128-12D405BB308B}" srcOrd="1" destOrd="1" presId="urn:microsoft.com/office/officeart/2005/8/layout/vList4"/>
    <dgm:cxn modelId="{9AA34C5C-42C8-4CCE-9A30-FE6860A3C6C8}" type="presOf" srcId="{93DB800A-822A-4B4B-BCCC-FCD791554E1F}" destId="{827C6AE2-1BED-4EE8-AFCB-F8C370379153}" srcOrd="0" destOrd="2" presId="urn:microsoft.com/office/officeart/2005/8/layout/vList4"/>
    <dgm:cxn modelId="{9A23F360-337A-4117-BEAE-A8CC3E5385F7}" srcId="{C3CC48CC-58F4-4112-B52E-8E7E77669A0E}" destId="{F8B88335-1446-4640-88F7-1BA9F44CF5DA}" srcOrd="1" destOrd="0" parTransId="{E25B1B5F-8F29-49B0-A99D-5B61012971AD}" sibTransId="{9A6C0F83-7F77-4E88-BFCC-D9A00DE58BD0}"/>
    <dgm:cxn modelId="{93A8AF50-4155-4D55-873E-CCFC97C0108C}" srcId="{BD9A417C-9FFD-43B3-9EBE-361C78CA9320}" destId="{E72F8615-D7DF-4E83-A786-741E08819F2B}" srcOrd="0" destOrd="0" parTransId="{34EDF261-D423-44B3-9901-BBC5644F1E9F}" sibTransId="{DC4E9C42-3348-4B5D-BCB0-26BE3D158150}"/>
    <dgm:cxn modelId="{59EB7472-5E2E-4F96-B620-646B1DEEA0BF}" srcId="{BD9A417C-9FFD-43B3-9EBE-361C78CA9320}" destId="{A6B04AA6-096F-4347-88A1-202855D5B72E}" srcOrd="1" destOrd="0" parTransId="{9067B55C-A662-4ED5-BE8D-278C170540D7}" sibTransId="{A9295A14-52E5-4C4A-967B-19FC9A577602}"/>
    <dgm:cxn modelId="{FDE28072-C45B-41D6-A2BE-412584927F61}" type="presOf" srcId="{A6B04AA6-096F-4347-88A1-202855D5B72E}" destId="{CF4C69F0-9E08-4E00-B128-12D405BB308B}" srcOrd="1" destOrd="2" presId="urn:microsoft.com/office/officeart/2005/8/layout/vList4"/>
    <dgm:cxn modelId="{CA2F3054-3041-4968-BCA5-72F33C8F934B}" srcId="{F8B88335-1446-4640-88F7-1BA9F44CF5DA}" destId="{93DB800A-822A-4B4B-BCCC-FCD791554E1F}" srcOrd="1" destOrd="0" parTransId="{C27BC7F2-EE84-4229-A71E-502D9AF76AA8}" sibTransId="{E0909A16-9EBA-45E8-ABE8-A0B9361355CF}"/>
    <dgm:cxn modelId="{55AB668B-8525-4DBE-8333-7194589F9817}" type="presOf" srcId="{D6EF52E1-9E3F-4C06-8C89-1FA0024A23B5}" destId="{6515B326-3C7F-49E1-8E2D-28ABCF901786}" srcOrd="1" destOrd="1" presId="urn:microsoft.com/office/officeart/2005/8/layout/vList4"/>
    <dgm:cxn modelId="{3242A294-13D8-4878-A92B-0B0D270A7404}" srcId="{C3CC48CC-58F4-4112-B52E-8E7E77669A0E}" destId="{BD9A417C-9FFD-43B3-9EBE-361C78CA9320}" srcOrd="0" destOrd="0" parTransId="{E2566BD1-632B-4C28-9704-776408C30BA4}" sibTransId="{EA19B9AD-1337-437E-9334-83302DBF9F0C}"/>
    <dgm:cxn modelId="{D1F415CA-92FD-4608-A11A-8C48BD3763B0}" type="presOf" srcId="{D6EF52E1-9E3F-4C06-8C89-1FA0024A23B5}" destId="{827C6AE2-1BED-4EE8-AFCB-F8C370379153}" srcOrd="0" destOrd="1" presId="urn:microsoft.com/office/officeart/2005/8/layout/vList4"/>
    <dgm:cxn modelId="{E027C7D8-77F9-44E5-BC3C-20E232393760}" type="presOf" srcId="{BD9A417C-9FFD-43B3-9EBE-361C78CA9320}" destId="{61E38313-7ED3-4039-BB2E-DA7A87D78450}" srcOrd="0" destOrd="0" presId="urn:microsoft.com/office/officeart/2005/8/layout/vList4"/>
    <dgm:cxn modelId="{B96633DA-8215-4CFB-88BB-F87EF2B25BDD}" type="presOf" srcId="{A6B04AA6-096F-4347-88A1-202855D5B72E}" destId="{61E38313-7ED3-4039-BB2E-DA7A87D78450}" srcOrd="0" destOrd="2" presId="urn:microsoft.com/office/officeart/2005/8/layout/vList4"/>
    <dgm:cxn modelId="{5994A8DB-D269-4BE3-879F-E60F9BF635CC}" type="presOf" srcId="{93DB800A-822A-4B4B-BCCC-FCD791554E1F}" destId="{6515B326-3C7F-49E1-8E2D-28ABCF901786}" srcOrd="1" destOrd="2" presId="urn:microsoft.com/office/officeart/2005/8/layout/vList4"/>
    <dgm:cxn modelId="{ABFF8DE0-702F-41AB-8424-690918653550}" type="presOf" srcId="{E72F8615-D7DF-4E83-A786-741E08819F2B}" destId="{61E38313-7ED3-4039-BB2E-DA7A87D78450}" srcOrd="0" destOrd="1" presId="urn:microsoft.com/office/officeart/2005/8/layout/vList4"/>
    <dgm:cxn modelId="{DC2E69F6-FE8D-4B41-86C9-0F19ACABAE4B}" type="presOf" srcId="{C3CC48CC-58F4-4112-B52E-8E7E77669A0E}" destId="{46CD2A7A-80B6-49E5-B59D-1DE0262436BE}" srcOrd="0" destOrd="0" presId="urn:microsoft.com/office/officeart/2005/8/layout/vList4"/>
    <dgm:cxn modelId="{429E8943-22B1-408A-B42D-D13559ABFAFD}" type="presParOf" srcId="{46CD2A7A-80B6-49E5-B59D-1DE0262436BE}" destId="{8E10E03E-75ED-46BA-B681-71F5B793333B}" srcOrd="0" destOrd="0" presId="urn:microsoft.com/office/officeart/2005/8/layout/vList4"/>
    <dgm:cxn modelId="{696EF492-73DE-4B8C-955B-4785DDCA2E91}" type="presParOf" srcId="{8E10E03E-75ED-46BA-B681-71F5B793333B}" destId="{61E38313-7ED3-4039-BB2E-DA7A87D78450}" srcOrd="0" destOrd="0" presId="urn:microsoft.com/office/officeart/2005/8/layout/vList4"/>
    <dgm:cxn modelId="{BEC830EF-1BE3-4F6C-8112-F372994751BD}" type="presParOf" srcId="{8E10E03E-75ED-46BA-B681-71F5B793333B}" destId="{93D50D78-E010-4B05-97B8-9E651355A0F9}" srcOrd="1" destOrd="0" presId="urn:microsoft.com/office/officeart/2005/8/layout/vList4"/>
    <dgm:cxn modelId="{FA6E1C9E-7247-4EEC-AA86-2A6DE05AC2FB}" type="presParOf" srcId="{8E10E03E-75ED-46BA-B681-71F5B793333B}" destId="{CF4C69F0-9E08-4E00-B128-12D405BB308B}" srcOrd="2" destOrd="0" presId="urn:microsoft.com/office/officeart/2005/8/layout/vList4"/>
    <dgm:cxn modelId="{3F457462-416B-4650-8D3E-FDC76CBB9E87}" type="presParOf" srcId="{46CD2A7A-80B6-49E5-B59D-1DE0262436BE}" destId="{C06030DF-3F09-4A6A-8F0D-EAA2F3B6B95D}" srcOrd="1" destOrd="0" presId="urn:microsoft.com/office/officeart/2005/8/layout/vList4"/>
    <dgm:cxn modelId="{D0969812-A9AF-49F4-882D-76E4ACE0E317}" type="presParOf" srcId="{46CD2A7A-80B6-49E5-B59D-1DE0262436BE}" destId="{13925E48-EA9C-4B20-8C52-FCED5C9BEEDC}" srcOrd="2" destOrd="0" presId="urn:microsoft.com/office/officeart/2005/8/layout/vList4"/>
    <dgm:cxn modelId="{1A69DF57-AC56-4375-893D-528DBEA9C86D}" type="presParOf" srcId="{13925E48-EA9C-4B20-8C52-FCED5C9BEEDC}" destId="{827C6AE2-1BED-4EE8-AFCB-F8C370379153}" srcOrd="0" destOrd="0" presId="urn:microsoft.com/office/officeart/2005/8/layout/vList4"/>
    <dgm:cxn modelId="{B2A9F5FF-7A10-4349-B463-C84031B814A1}" type="presParOf" srcId="{13925E48-EA9C-4B20-8C52-FCED5C9BEEDC}" destId="{E7DF4271-76BD-4958-9094-3A7A004188F0}" srcOrd="1" destOrd="0" presId="urn:microsoft.com/office/officeart/2005/8/layout/vList4"/>
    <dgm:cxn modelId="{03125DC5-A723-40AC-A0C2-FED18C362485}" type="presParOf" srcId="{13925E48-EA9C-4B20-8C52-FCED5C9BEEDC}" destId="{6515B326-3C7F-49E1-8E2D-28ABCF90178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CC48CC-58F4-4112-B52E-8E7E77669A0E}"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D9A417C-9FFD-43B3-9EBE-361C78CA9320}">
      <dgm:prSet phldrT="[Text]"/>
      <dgm:spPr/>
      <dgm:t>
        <a:bodyPr/>
        <a:lstStyle/>
        <a:p>
          <a:r>
            <a:rPr lang="en-US" dirty="0"/>
            <a:t>Survivor</a:t>
          </a:r>
        </a:p>
      </dgm:t>
    </dgm:pt>
    <dgm:pt modelId="{E2566BD1-632B-4C28-9704-776408C30BA4}" type="parTrans" cxnId="{3242A294-13D8-4878-A92B-0B0D270A7404}">
      <dgm:prSet/>
      <dgm:spPr/>
      <dgm:t>
        <a:bodyPr/>
        <a:lstStyle/>
        <a:p>
          <a:endParaRPr lang="en-US"/>
        </a:p>
      </dgm:t>
    </dgm:pt>
    <dgm:pt modelId="{EA19B9AD-1337-437E-9334-83302DBF9F0C}" type="sibTrans" cxnId="{3242A294-13D8-4878-A92B-0B0D270A7404}">
      <dgm:prSet/>
      <dgm:spPr/>
      <dgm:t>
        <a:bodyPr/>
        <a:lstStyle/>
        <a:p>
          <a:endParaRPr lang="en-US"/>
        </a:p>
      </dgm:t>
    </dgm:pt>
    <dgm:pt modelId="{E72F8615-D7DF-4E83-A786-741E08819F2B}">
      <dgm:prSet phldrT="[Text]"/>
      <dgm:spPr/>
      <dgm:t>
        <a:bodyPr/>
        <a:lstStyle/>
        <a:p>
          <a:r>
            <a:rPr lang="en-US" dirty="0"/>
            <a:t>Most likely female</a:t>
          </a:r>
        </a:p>
      </dgm:t>
    </dgm:pt>
    <dgm:pt modelId="{34EDF261-D423-44B3-9901-BBC5644F1E9F}" type="parTrans" cxnId="{93A8AF50-4155-4D55-873E-CCFC97C0108C}">
      <dgm:prSet/>
      <dgm:spPr/>
      <dgm:t>
        <a:bodyPr/>
        <a:lstStyle/>
        <a:p>
          <a:endParaRPr lang="en-US"/>
        </a:p>
      </dgm:t>
    </dgm:pt>
    <dgm:pt modelId="{DC4E9C42-3348-4B5D-BCB0-26BE3D158150}" type="sibTrans" cxnId="{93A8AF50-4155-4D55-873E-CCFC97C0108C}">
      <dgm:prSet/>
      <dgm:spPr/>
      <dgm:t>
        <a:bodyPr/>
        <a:lstStyle/>
        <a:p>
          <a:endParaRPr lang="en-US"/>
        </a:p>
      </dgm:t>
    </dgm:pt>
    <dgm:pt modelId="{F8B88335-1446-4640-88F7-1BA9F44CF5DA}">
      <dgm:prSet phldrT="[Text]"/>
      <dgm:spPr>
        <a:solidFill>
          <a:srgbClr val="FF0000"/>
        </a:solidFill>
      </dgm:spPr>
      <dgm:t>
        <a:bodyPr/>
        <a:lstStyle/>
        <a:p>
          <a:r>
            <a:rPr lang="en-AU" b="0" i="0" dirty="0"/>
            <a:t>Casualty</a:t>
          </a:r>
          <a:endParaRPr lang="en-US" dirty="0"/>
        </a:p>
      </dgm:t>
    </dgm:pt>
    <dgm:pt modelId="{E25B1B5F-8F29-49B0-A99D-5B61012971AD}" type="parTrans" cxnId="{9A23F360-337A-4117-BEAE-A8CC3E5385F7}">
      <dgm:prSet/>
      <dgm:spPr/>
      <dgm:t>
        <a:bodyPr/>
        <a:lstStyle/>
        <a:p>
          <a:endParaRPr lang="en-US"/>
        </a:p>
      </dgm:t>
    </dgm:pt>
    <dgm:pt modelId="{9A6C0F83-7F77-4E88-BFCC-D9A00DE58BD0}" type="sibTrans" cxnId="{9A23F360-337A-4117-BEAE-A8CC3E5385F7}">
      <dgm:prSet/>
      <dgm:spPr/>
      <dgm:t>
        <a:bodyPr/>
        <a:lstStyle/>
        <a:p>
          <a:endParaRPr lang="en-US"/>
        </a:p>
      </dgm:t>
    </dgm:pt>
    <dgm:pt modelId="{D6EF52E1-9E3F-4C06-8C89-1FA0024A23B5}">
      <dgm:prSet phldrT="[Text]"/>
      <dgm:spPr>
        <a:solidFill>
          <a:srgbClr val="FF0000"/>
        </a:solidFill>
      </dgm:spPr>
      <dgm:t>
        <a:bodyPr/>
        <a:lstStyle/>
        <a:p>
          <a:r>
            <a:rPr lang="en-US" dirty="0"/>
            <a:t>Most likely male</a:t>
          </a:r>
        </a:p>
      </dgm:t>
    </dgm:pt>
    <dgm:pt modelId="{F6A683A3-BE0C-4BD5-AEF5-52AA618D3F88}" type="parTrans" cxnId="{5162A325-1B35-4505-9314-AC0DE3AB8883}">
      <dgm:prSet/>
      <dgm:spPr/>
      <dgm:t>
        <a:bodyPr/>
        <a:lstStyle/>
        <a:p>
          <a:endParaRPr lang="en-US"/>
        </a:p>
      </dgm:t>
    </dgm:pt>
    <dgm:pt modelId="{E11543A4-609D-4A19-AB9B-4C1935128531}" type="sibTrans" cxnId="{5162A325-1B35-4505-9314-AC0DE3AB8883}">
      <dgm:prSet/>
      <dgm:spPr/>
      <dgm:t>
        <a:bodyPr/>
        <a:lstStyle/>
        <a:p>
          <a:endParaRPr lang="en-US"/>
        </a:p>
      </dgm:t>
    </dgm:pt>
    <dgm:pt modelId="{A6B04AA6-096F-4347-88A1-202855D5B72E}">
      <dgm:prSet phldrT="[Text]"/>
      <dgm:spPr/>
      <dgm:t>
        <a:bodyPr/>
        <a:lstStyle/>
        <a:p>
          <a:r>
            <a:rPr lang="en-US" dirty="0"/>
            <a:t>Younger ?</a:t>
          </a:r>
        </a:p>
      </dgm:t>
    </dgm:pt>
    <dgm:pt modelId="{9067B55C-A662-4ED5-BE8D-278C170540D7}" type="parTrans" cxnId="{59EB7472-5E2E-4F96-B620-646B1DEEA0BF}">
      <dgm:prSet/>
      <dgm:spPr/>
      <dgm:t>
        <a:bodyPr/>
        <a:lstStyle/>
        <a:p>
          <a:endParaRPr lang="en-US"/>
        </a:p>
      </dgm:t>
    </dgm:pt>
    <dgm:pt modelId="{A9295A14-52E5-4C4A-967B-19FC9A577602}" type="sibTrans" cxnId="{59EB7472-5E2E-4F96-B620-646B1DEEA0BF}">
      <dgm:prSet/>
      <dgm:spPr/>
      <dgm:t>
        <a:bodyPr/>
        <a:lstStyle/>
        <a:p>
          <a:endParaRPr lang="en-US"/>
        </a:p>
      </dgm:t>
    </dgm:pt>
    <dgm:pt modelId="{93DB800A-822A-4B4B-BCCC-FCD791554E1F}">
      <dgm:prSet phldrT="[Text]"/>
      <dgm:spPr>
        <a:solidFill>
          <a:srgbClr val="FF0000"/>
        </a:solidFill>
      </dgm:spPr>
      <dgm:t>
        <a:bodyPr/>
        <a:lstStyle/>
        <a:p>
          <a:r>
            <a:rPr lang="en-US" dirty="0"/>
            <a:t>Older ?</a:t>
          </a:r>
        </a:p>
      </dgm:t>
    </dgm:pt>
    <dgm:pt modelId="{C27BC7F2-EE84-4229-A71E-502D9AF76AA8}" type="parTrans" cxnId="{CA2F3054-3041-4968-BCA5-72F33C8F934B}">
      <dgm:prSet/>
      <dgm:spPr/>
      <dgm:t>
        <a:bodyPr/>
        <a:lstStyle/>
        <a:p>
          <a:endParaRPr lang="en-US"/>
        </a:p>
      </dgm:t>
    </dgm:pt>
    <dgm:pt modelId="{E0909A16-9EBA-45E8-ABE8-A0B9361355CF}" type="sibTrans" cxnId="{CA2F3054-3041-4968-BCA5-72F33C8F934B}">
      <dgm:prSet/>
      <dgm:spPr/>
      <dgm:t>
        <a:bodyPr/>
        <a:lstStyle/>
        <a:p>
          <a:endParaRPr lang="en-US"/>
        </a:p>
      </dgm:t>
    </dgm:pt>
    <dgm:pt modelId="{46CD2A7A-80B6-49E5-B59D-1DE0262436BE}" type="pres">
      <dgm:prSet presAssocID="{C3CC48CC-58F4-4112-B52E-8E7E77669A0E}" presName="linear" presStyleCnt="0">
        <dgm:presLayoutVars>
          <dgm:dir/>
          <dgm:resizeHandles val="exact"/>
        </dgm:presLayoutVars>
      </dgm:prSet>
      <dgm:spPr/>
    </dgm:pt>
    <dgm:pt modelId="{8E10E03E-75ED-46BA-B681-71F5B793333B}" type="pres">
      <dgm:prSet presAssocID="{BD9A417C-9FFD-43B3-9EBE-361C78CA9320}" presName="comp" presStyleCnt="0"/>
      <dgm:spPr/>
    </dgm:pt>
    <dgm:pt modelId="{61E38313-7ED3-4039-BB2E-DA7A87D78450}" type="pres">
      <dgm:prSet presAssocID="{BD9A417C-9FFD-43B3-9EBE-361C78CA9320}" presName="box" presStyleLbl="node1" presStyleIdx="0" presStyleCnt="2" custLinFactNeighborY="-13902"/>
      <dgm:spPr/>
    </dgm:pt>
    <dgm:pt modelId="{93D50D78-E010-4B05-97B8-9E651355A0F9}" type="pres">
      <dgm:prSet presAssocID="{BD9A417C-9FFD-43B3-9EBE-361C78CA9320}" presName="img" presStyleLbl="fgImgPlace1" presStyleIdx="0" presStyleCnt="2"/>
      <dgm:spPr>
        <a:blipFill>
          <a:blip xmlns:r="http://schemas.openxmlformats.org/officeDocument/2006/relationships" r:embed="rId1"/>
          <a:srcRect/>
          <a:stretch>
            <a:fillRect/>
          </a:stretch>
        </a:blipFill>
      </dgm:spPr>
    </dgm:pt>
    <dgm:pt modelId="{CF4C69F0-9E08-4E00-B128-12D405BB308B}" type="pres">
      <dgm:prSet presAssocID="{BD9A417C-9FFD-43B3-9EBE-361C78CA9320}" presName="text" presStyleLbl="node1" presStyleIdx="0" presStyleCnt="2">
        <dgm:presLayoutVars>
          <dgm:bulletEnabled val="1"/>
        </dgm:presLayoutVars>
      </dgm:prSet>
      <dgm:spPr/>
    </dgm:pt>
    <dgm:pt modelId="{C06030DF-3F09-4A6A-8F0D-EAA2F3B6B95D}" type="pres">
      <dgm:prSet presAssocID="{EA19B9AD-1337-437E-9334-83302DBF9F0C}" presName="spacer" presStyleCnt="0"/>
      <dgm:spPr/>
    </dgm:pt>
    <dgm:pt modelId="{13925E48-EA9C-4B20-8C52-FCED5C9BEEDC}" type="pres">
      <dgm:prSet presAssocID="{F8B88335-1446-4640-88F7-1BA9F44CF5DA}" presName="comp" presStyleCnt="0"/>
      <dgm:spPr/>
    </dgm:pt>
    <dgm:pt modelId="{827C6AE2-1BED-4EE8-AFCB-F8C370379153}" type="pres">
      <dgm:prSet presAssocID="{F8B88335-1446-4640-88F7-1BA9F44CF5DA}" presName="box" presStyleLbl="node1" presStyleIdx="1" presStyleCnt="2" custLinFactNeighborY="5334"/>
      <dgm:spPr/>
    </dgm:pt>
    <dgm:pt modelId="{E7DF4271-76BD-4958-9094-3A7A004188F0}" type="pres">
      <dgm:prSet presAssocID="{F8B88335-1446-4640-88F7-1BA9F44CF5DA}" presName="img" presStyleLbl="fgImgPlace1" presStyleIdx="1" presStyleCnt="2"/>
      <dgm:spPr>
        <a:blipFill>
          <a:blip xmlns:r="http://schemas.openxmlformats.org/officeDocument/2006/relationships" r:embed="rId2"/>
          <a:srcRect/>
          <a:stretch>
            <a:fillRect t="-2000" b="-2000"/>
          </a:stretch>
        </a:blipFill>
      </dgm:spPr>
    </dgm:pt>
    <dgm:pt modelId="{6515B326-3C7F-49E1-8E2D-28ABCF901786}" type="pres">
      <dgm:prSet presAssocID="{F8B88335-1446-4640-88F7-1BA9F44CF5DA}" presName="text" presStyleLbl="node1" presStyleIdx="1" presStyleCnt="2">
        <dgm:presLayoutVars>
          <dgm:bulletEnabled val="1"/>
        </dgm:presLayoutVars>
      </dgm:prSet>
      <dgm:spPr/>
    </dgm:pt>
  </dgm:ptLst>
  <dgm:cxnLst>
    <dgm:cxn modelId="{F48DFC04-367E-4E74-A3A1-ADB43C2D40E0}" type="presOf" srcId="{F8B88335-1446-4640-88F7-1BA9F44CF5DA}" destId="{6515B326-3C7F-49E1-8E2D-28ABCF901786}" srcOrd="1" destOrd="0" presId="urn:microsoft.com/office/officeart/2005/8/layout/vList4"/>
    <dgm:cxn modelId="{0B53B717-6AA0-4FA3-A90E-6470E3F63A83}" type="presOf" srcId="{BD9A417C-9FFD-43B3-9EBE-361C78CA9320}" destId="{CF4C69F0-9E08-4E00-B128-12D405BB308B}" srcOrd="1" destOrd="0" presId="urn:microsoft.com/office/officeart/2005/8/layout/vList4"/>
    <dgm:cxn modelId="{5162A325-1B35-4505-9314-AC0DE3AB8883}" srcId="{F8B88335-1446-4640-88F7-1BA9F44CF5DA}" destId="{D6EF52E1-9E3F-4C06-8C89-1FA0024A23B5}" srcOrd="0" destOrd="0" parTransId="{F6A683A3-BE0C-4BD5-AEF5-52AA618D3F88}" sibTransId="{E11543A4-609D-4A19-AB9B-4C1935128531}"/>
    <dgm:cxn modelId="{56B2682F-5726-4E26-9261-AD72904CDD46}" type="presOf" srcId="{F8B88335-1446-4640-88F7-1BA9F44CF5DA}" destId="{827C6AE2-1BED-4EE8-AFCB-F8C370379153}" srcOrd="0" destOrd="0" presId="urn:microsoft.com/office/officeart/2005/8/layout/vList4"/>
    <dgm:cxn modelId="{867A7038-711A-4568-A0DB-59CBAC07C7C4}" type="presOf" srcId="{E72F8615-D7DF-4E83-A786-741E08819F2B}" destId="{CF4C69F0-9E08-4E00-B128-12D405BB308B}" srcOrd="1" destOrd="1" presId="urn:microsoft.com/office/officeart/2005/8/layout/vList4"/>
    <dgm:cxn modelId="{9AA34C5C-42C8-4CCE-9A30-FE6860A3C6C8}" type="presOf" srcId="{93DB800A-822A-4B4B-BCCC-FCD791554E1F}" destId="{827C6AE2-1BED-4EE8-AFCB-F8C370379153}" srcOrd="0" destOrd="2" presId="urn:microsoft.com/office/officeart/2005/8/layout/vList4"/>
    <dgm:cxn modelId="{9A23F360-337A-4117-BEAE-A8CC3E5385F7}" srcId="{C3CC48CC-58F4-4112-B52E-8E7E77669A0E}" destId="{F8B88335-1446-4640-88F7-1BA9F44CF5DA}" srcOrd="1" destOrd="0" parTransId="{E25B1B5F-8F29-49B0-A99D-5B61012971AD}" sibTransId="{9A6C0F83-7F77-4E88-BFCC-D9A00DE58BD0}"/>
    <dgm:cxn modelId="{93A8AF50-4155-4D55-873E-CCFC97C0108C}" srcId="{BD9A417C-9FFD-43B3-9EBE-361C78CA9320}" destId="{E72F8615-D7DF-4E83-A786-741E08819F2B}" srcOrd="0" destOrd="0" parTransId="{34EDF261-D423-44B3-9901-BBC5644F1E9F}" sibTransId="{DC4E9C42-3348-4B5D-BCB0-26BE3D158150}"/>
    <dgm:cxn modelId="{59EB7472-5E2E-4F96-B620-646B1DEEA0BF}" srcId="{BD9A417C-9FFD-43B3-9EBE-361C78CA9320}" destId="{A6B04AA6-096F-4347-88A1-202855D5B72E}" srcOrd="1" destOrd="0" parTransId="{9067B55C-A662-4ED5-BE8D-278C170540D7}" sibTransId="{A9295A14-52E5-4C4A-967B-19FC9A577602}"/>
    <dgm:cxn modelId="{FDE28072-C45B-41D6-A2BE-412584927F61}" type="presOf" srcId="{A6B04AA6-096F-4347-88A1-202855D5B72E}" destId="{CF4C69F0-9E08-4E00-B128-12D405BB308B}" srcOrd="1" destOrd="2" presId="urn:microsoft.com/office/officeart/2005/8/layout/vList4"/>
    <dgm:cxn modelId="{CA2F3054-3041-4968-BCA5-72F33C8F934B}" srcId="{F8B88335-1446-4640-88F7-1BA9F44CF5DA}" destId="{93DB800A-822A-4B4B-BCCC-FCD791554E1F}" srcOrd="1" destOrd="0" parTransId="{C27BC7F2-EE84-4229-A71E-502D9AF76AA8}" sibTransId="{E0909A16-9EBA-45E8-ABE8-A0B9361355CF}"/>
    <dgm:cxn modelId="{55AB668B-8525-4DBE-8333-7194589F9817}" type="presOf" srcId="{D6EF52E1-9E3F-4C06-8C89-1FA0024A23B5}" destId="{6515B326-3C7F-49E1-8E2D-28ABCF901786}" srcOrd="1" destOrd="1" presId="urn:microsoft.com/office/officeart/2005/8/layout/vList4"/>
    <dgm:cxn modelId="{3242A294-13D8-4878-A92B-0B0D270A7404}" srcId="{C3CC48CC-58F4-4112-B52E-8E7E77669A0E}" destId="{BD9A417C-9FFD-43B3-9EBE-361C78CA9320}" srcOrd="0" destOrd="0" parTransId="{E2566BD1-632B-4C28-9704-776408C30BA4}" sibTransId="{EA19B9AD-1337-437E-9334-83302DBF9F0C}"/>
    <dgm:cxn modelId="{D1F415CA-92FD-4608-A11A-8C48BD3763B0}" type="presOf" srcId="{D6EF52E1-9E3F-4C06-8C89-1FA0024A23B5}" destId="{827C6AE2-1BED-4EE8-AFCB-F8C370379153}" srcOrd="0" destOrd="1" presId="urn:microsoft.com/office/officeart/2005/8/layout/vList4"/>
    <dgm:cxn modelId="{E027C7D8-77F9-44E5-BC3C-20E232393760}" type="presOf" srcId="{BD9A417C-9FFD-43B3-9EBE-361C78CA9320}" destId="{61E38313-7ED3-4039-BB2E-DA7A87D78450}" srcOrd="0" destOrd="0" presId="urn:microsoft.com/office/officeart/2005/8/layout/vList4"/>
    <dgm:cxn modelId="{B96633DA-8215-4CFB-88BB-F87EF2B25BDD}" type="presOf" srcId="{A6B04AA6-096F-4347-88A1-202855D5B72E}" destId="{61E38313-7ED3-4039-BB2E-DA7A87D78450}" srcOrd="0" destOrd="2" presId="urn:microsoft.com/office/officeart/2005/8/layout/vList4"/>
    <dgm:cxn modelId="{5994A8DB-D269-4BE3-879F-E60F9BF635CC}" type="presOf" srcId="{93DB800A-822A-4B4B-BCCC-FCD791554E1F}" destId="{6515B326-3C7F-49E1-8E2D-28ABCF901786}" srcOrd="1" destOrd="2" presId="urn:microsoft.com/office/officeart/2005/8/layout/vList4"/>
    <dgm:cxn modelId="{ABFF8DE0-702F-41AB-8424-690918653550}" type="presOf" srcId="{E72F8615-D7DF-4E83-A786-741E08819F2B}" destId="{61E38313-7ED3-4039-BB2E-DA7A87D78450}" srcOrd="0" destOrd="1" presId="urn:microsoft.com/office/officeart/2005/8/layout/vList4"/>
    <dgm:cxn modelId="{DC2E69F6-FE8D-4B41-86C9-0F19ACABAE4B}" type="presOf" srcId="{C3CC48CC-58F4-4112-B52E-8E7E77669A0E}" destId="{46CD2A7A-80B6-49E5-B59D-1DE0262436BE}" srcOrd="0" destOrd="0" presId="urn:microsoft.com/office/officeart/2005/8/layout/vList4"/>
    <dgm:cxn modelId="{429E8943-22B1-408A-B42D-D13559ABFAFD}" type="presParOf" srcId="{46CD2A7A-80B6-49E5-B59D-1DE0262436BE}" destId="{8E10E03E-75ED-46BA-B681-71F5B793333B}" srcOrd="0" destOrd="0" presId="urn:microsoft.com/office/officeart/2005/8/layout/vList4"/>
    <dgm:cxn modelId="{696EF492-73DE-4B8C-955B-4785DDCA2E91}" type="presParOf" srcId="{8E10E03E-75ED-46BA-B681-71F5B793333B}" destId="{61E38313-7ED3-4039-BB2E-DA7A87D78450}" srcOrd="0" destOrd="0" presId="urn:microsoft.com/office/officeart/2005/8/layout/vList4"/>
    <dgm:cxn modelId="{BEC830EF-1BE3-4F6C-8112-F372994751BD}" type="presParOf" srcId="{8E10E03E-75ED-46BA-B681-71F5B793333B}" destId="{93D50D78-E010-4B05-97B8-9E651355A0F9}" srcOrd="1" destOrd="0" presId="urn:microsoft.com/office/officeart/2005/8/layout/vList4"/>
    <dgm:cxn modelId="{FA6E1C9E-7247-4EEC-AA86-2A6DE05AC2FB}" type="presParOf" srcId="{8E10E03E-75ED-46BA-B681-71F5B793333B}" destId="{CF4C69F0-9E08-4E00-B128-12D405BB308B}" srcOrd="2" destOrd="0" presId="urn:microsoft.com/office/officeart/2005/8/layout/vList4"/>
    <dgm:cxn modelId="{3F457462-416B-4650-8D3E-FDC76CBB9E87}" type="presParOf" srcId="{46CD2A7A-80B6-49E5-B59D-1DE0262436BE}" destId="{C06030DF-3F09-4A6A-8F0D-EAA2F3B6B95D}" srcOrd="1" destOrd="0" presId="urn:microsoft.com/office/officeart/2005/8/layout/vList4"/>
    <dgm:cxn modelId="{D0969812-A9AF-49F4-882D-76E4ACE0E317}" type="presParOf" srcId="{46CD2A7A-80B6-49E5-B59D-1DE0262436BE}" destId="{13925E48-EA9C-4B20-8C52-FCED5C9BEEDC}" srcOrd="2" destOrd="0" presId="urn:microsoft.com/office/officeart/2005/8/layout/vList4"/>
    <dgm:cxn modelId="{1A69DF57-AC56-4375-893D-528DBEA9C86D}" type="presParOf" srcId="{13925E48-EA9C-4B20-8C52-FCED5C9BEEDC}" destId="{827C6AE2-1BED-4EE8-AFCB-F8C370379153}" srcOrd="0" destOrd="0" presId="urn:microsoft.com/office/officeart/2005/8/layout/vList4"/>
    <dgm:cxn modelId="{B2A9F5FF-7A10-4349-B463-C84031B814A1}" type="presParOf" srcId="{13925E48-EA9C-4B20-8C52-FCED5C9BEEDC}" destId="{E7DF4271-76BD-4958-9094-3A7A004188F0}" srcOrd="1" destOrd="0" presId="urn:microsoft.com/office/officeart/2005/8/layout/vList4"/>
    <dgm:cxn modelId="{03125DC5-A723-40AC-A0C2-FED18C362485}" type="presParOf" srcId="{13925E48-EA9C-4B20-8C52-FCED5C9BEEDC}" destId="{6515B326-3C7F-49E1-8E2D-28ABCF90178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CC48CC-58F4-4112-B52E-8E7E77669A0E}"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D9A417C-9FFD-43B3-9EBE-361C78CA9320}">
      <dgm:prSet phldrT="[Text]"/>
      <dgm:spPr/>
      <dgm:t>
        <a:bodyPr/>
        <a:lstStyle/>
        <a:p>
          <a:r>
            <a:rPr lang="en-US" dirty="0"/>
            <a:t>Survivor</a:t>
          </a:r>
        </a:p>
      </dgm:t>
    </dgm:pt>
    <dgm:pt modelId="{E2566BD1-632B-4C28-9704-776408C30BA4}" type="parTrans" cxnId="{3242A294-13D8-4878-A92B-0B0D270A7404}">
      <dgm:prSet/>
      <dgm:spPr/>
      <dgm:t>
        <a:bodyPr/>
        <a:lstStyle/>
        <a:p>
          <a:endParaRPr lang="en-US"/>
        </a:p>
      </dgm:t>
    </dgm:pt>
    <dgm:pt modelId="{EA19B9AD-1337-437E-9334-83302DBF9F0C}" type="sibTrans" cxnId="{3242A294-13D8-4878-A92B-0B0D270A7404}">
      <dgm:prSet/>
      <dgm:spPr/>
      <dgm:t>
        <a:bodyPr/>
        <a:lstStyle/>
        <a:p>
          <a:endParaRPr lang="en-US"/>
        </a:p>
      </dgm:t>
    </dgm:pt>
    <dgm:pt modelId="{E72F8615-D7DF-4E83-A786-741E08819F2B}">
      <dgm:prSet phldrT="[Text]"/>
      <dgm:spPr/>
      <dgm:t>
        <a:bodyPr/>
        <a:lstStyle/>
        <a:p>
          <a:r>
            <a:rPr lang="en-US" dirty="0"/>
            <a:t>Most likely female</a:t>
          </a:r>
        </a:p>
      </dgm:t>
    </dgm:pt>
    <dgm:pt modelId="{34EDF261-D423-44B3-9901-BBC5644F1E9F}" type="parTrans" cxnId="{93A8AF50-4155-4D55-873E-CCFC97C0108C}">
      <dgm:prSet/>
      <dgm:spPr/>
      <dgm:t>
        <a:bodyPr/>
        <a:lstStyle/>
        <a:p>
          <a:endParaRPr lang="en-US"/>
        </a:p>
      </dgm:t>
    </dgm:pt>
    <dgm:pt modelId="{DC4E9C42-3348-4B5D-BCB0-26BE3D158150}" type="sibTrans" cxnId="{93A8AF50-4155-4D55-873E-CCFC97C0108C}">
      <dgm:prSet/>
      <dgm:spPr/>
      <dgm:t>
        <a:bodyPr/>
        <a:lstStyle/>
        <a:p>
          <a:endParaRPr lang="en-US"/>
        </a:p>
      </dgm:t>
    </dgm:pt>
    <dgm:pt modelId="{F8B88335-1446-4640-88F7-1BA9F44CF5DA}">
      <dgm:prSet phldrT="[Text]"/>
      <dgm:spPr>
        <a:solidFill>
          <a:srgbClr val="FF0000"/>
        </a:solidFill>
      </dgm:spPr>
      <dgm:t>
        <a:bodyPr/>
        <a:lstStyle/>
        <a:p>
          <a:r>
            <a:rPr lang="en-AU" b="0" i="0" dirty="0"/>
            <a:t>Casualty</a:t>
          </a:r>
          <a:endParaRPr lang="en-US" dirty="0"/>
        </a:p>
      </dgm:t>
    </dgm:pt>
    <dgm:pt modelId="{E25B1B5F-8F29-49B0-A99D-5B61012971AD}" type="parTrans" cxnId="{9A23F360-337A-4117-BEAE-A8CC3E5385F7}">
      <dgm:prSet/>
      <dgm:spPr/>
      <dgm:t>
        <a:bodyPr/>
        <a:lstStyle/>
        <a:p>
          <a:endParaRPr lang="en-US"/>
        </a:p>
      </dgm:t>
    </dgm:pt>
    <dgm:pt modelId="{9A6C0F83-7F77-4E88-BFCC-D9A00DE58BD0}" type="sibTrans" cxnId="{9A23F360-337A-4117-BEAE-A8CC3E5385F7}">
      <dgm:prSet/>
      <dgm:spPr/>
      <dgm:t>
        <a:bodyPr/>
        <a:lstStyle/>
        <a:p>
          <a:endParaRPr lang="en-US"/>
        </a:p>
      </dgm:t>
    </dgm:pt>
    <dgm:pt modelId="{D6EF52E1-9E3F-4C06-8C89-1FA0024A23B5}">
      <dgm:prSet phldrT="[Text]"/>
      <dgm:spPr>
        <a:solidFill>
          <a:srgbClr val="FF0000"/>
        </a:solidFill>
      </dgm:spPr>
      <dgm:t>
        <a:bodyPr/>
        <a:lstStyle/>
        <a:p>
          <a:r>
            <a:rPr lang="en-US" dirty="0"/>
            <a:t>Most likely male</a:t>
          </a:r>
        </a:p>
      </dgm:t>
    </dgm:pt>
    <dgm:pt modelId="{F6A683A3-BE0C-4BD5-AEF5-52AA618D3F88}" type="parTrans" cxnId="{5162A325-1B35-4505-9314-AC0DE3AB8883}">
      <dgm:prSet/>
      <dgm:spPr/>
      <dgm:t>
        <a:bodyPr/>
        <a:lstStyle/>
        <a:p>
          <a:endParaRPr lang="en-US"/>
        </a:p>
      </dgm:t>
    </dgm:pt>
    <dgm:pt modelId="{E11543A4-609D-4A19-AB9B-4C1935128531}" type="sibTrans" cxnId="{5162A325-1B35-4505-9314-AC0DE3AB8883}">
      <dgm:prSet/>
      <dgm:spPr/>
      <dgm:t>
        <a:bodyPr/>
        <a:lstStyle/>
        <a:p>
          <a:endParaRPr lang="en-US"/>
        </a:p>
      </dgm:t>
    </dgm:pt>
    <dgm:pt modelId="{A6B04AA6-096F-4347-88A1-202855D5B72E}">
      <dgm:prSet phldrT="[Text]"/>
      <dgm:spPr/>
      <dgm:t>
        <a:bodyPr/>
        <a:lstStyle/>
        <a:p>
          <a:r>
            <a:rPr lang="en-US" dirty="0"/>
            <a:t>Most likely 0 – 10 year of age or in their 30s</a:t>
          </a:r>
        </a:p>
      </dgm:t>
    </dgm:pt>
    <dgm:pt modelId="{9067B55C-A662-4ED5-BE8D-278C170540D7}" type="parTrans" cxnId="{59EB7472-5E2E-4F96-B620-646B1DEEA0BF}">
      <dgm:prSet/>
      <dgm:spPr/>
      <dgm:t>
        <a:bodyPr/>
        <a:lstStyle/>
        <a:p>
          <a:endParaRPr lang="en-US"/>
        </a:p>
      </dgm:t>
    </dgm:pt>
    <dgm:pt modelId="{A9295A14-52E5-4C4A-967B-19FC9A577602}" type="sibTrans" cxnId="{59EB7472-5E2E-4F96-B620-646B1DEEA0BF}">
      <dgm:prSet/>
      <dgm:spPr/>
      <dgm:t>
        <a:bodyPr/>
        <a:lstStyle/>
        <a:p>
          <a:endParaRPr lang="en-US"/>
        </a:p>
      </dgm:t>
    </dgm:pt>
    <dgm:pt modelId="{93DB800A-822A-4B4B-BCCC-FCD791554E1F}">
      <dgm:prSet phldrT="[Text]"/>
      <dgm:spPr>
        <a:solidFill>
          <a:srgbClr val="FF0000"/>
        </a:solidFill>
      </dgm:spPr>
      <dgm:t>
        <a:bodyPr/>
        <a:lstStyle/>
        <a:p>
          <a:r>
            <a:rPr lang="en-US" dirty="0"/>
            <a:t>Most likely a Teenager, 20’s or older then 50</a:t>
          </a:r>
        </a:p>
      </dgm:t>
    </dgm:pt>
    <dgm:pt modelId="{C27BC7F2-EE84-4229-A71E-502D9AF76AA8}" type="parTrans" cxnId="{CA2F3054-3041-4968-BCA5-72F33C8F934B}">
      <dgm:prSet/>
      <dgm:spPr/>
      <dgm:t>
        <a:bodyPr/>
        <a:lstStyle/>
        <a:p>
          <a:endParaRPr lang="en-US"/>
        </a:p>
      </dgm:t>
    </dgm:pt>
    <dgm:pt modelId="{E0909A16-9EBA-45E8-ABE8-A0B9361355CF}" type="sibTrans" cxnId="{CA2F3054-3041-4968-BCA5-72F33C8F934B}">
      <dgm:prSet/>
      <dgm:spPr/>
      <dgm:t>
        <a:bodyPr/>
        <a:lstStyle/>
        <a:p>
          <a:endParaRPr lang="en-US"/>
        </a:p>
      </dgm:t>
    </dgm:pt>
    <dgm:pt modelId="{46CD2A7A-80B6-49E5-B59D-1DE0262436BE}" type="pres">
      <dgm:prSet presAssocID="{C3CC48CC-58F4-4112-B52E-8E7E77669A0E}" presName="linear" presStyleCnt="0">
        <dgm:presLayoutVars>
          <dgm:dir/>
          <dgm:resizeHandles val="exact"/>
        </dgm:presLayoutVars>
      </dgm:prSet>
      <dgm:spPr/>
    </dgm:pt>
    <dgm:pt modelId="{8E10E03E-75ED-46BA-B681-71F5B793333B}" type="pres">
      <dgm:prSet presAssocID="{BD9A417C-9FFD-43B3-9EBE-361C78CA9320}" presName="comp" presStyleCnt="0"/>
      <dgm:spPr/>
    </dgm:pt>
    <dgm:pt modelId="{61E38313-7ED3-4039-BB2E-DA7A87D78450}" type="pres">
      <dgm:prSet presAssocID="{BD9A417C-9FFD-43B3-9EBE-361C78CA9320}" presName="box" presStyleLbl="node1" presStyleIdx="0" presStyleCnt="2" custLinFactNeighborY="-13902"/>
      <dgm:spPr/>
    </dgm:pt>
    <dgm:pt modelId="{93D50D78-E010-4B05-97B8-9E651355A0F9}" type="pres">
      <dgm:prSet presAssocID="{BD9A417C-9FFD-43B3-9EBE-361C78CA9320}" presName="img" presStyleLbl="fgImgPlace1" presStyleIdx="0" presStyleCnt="2"/>
      <dgm:spPr>
        <a:blipFill>
          <a:blip xmlns:r="http://schemas.openxmlformats.org/officeDocument/2006/relationships" r:embed="rId1"/>
          <a:srcRect/>
          <a:stretch>
            <a:fillRect/>
          </a:stretch>
        </a:blipFill>
      </dgm:spPr>
    </dgm:pt>
    <dgm:pt modelId="{CF4C69F0-9E08-4E00-B128-12D405BB308B}" type="pres">
      <dgm:prSet presAssocID="{BD9A417C-9FFD-43B3-9EBE-361C78CA9320}" presName="text" presStyleLbl="node1" presStyleIdx="0" presStyleCnt="2">
        <dgm:presLayoutVars>
          <dgm:bulletEnabled val="1"/>
        </dgm:presLayoutVars>
      </dgm:prSet>
      <dgm:spPr/>
    </dgm:pt>
    <dgm:pt modelId="{C06030DF-3F09-4A6A-8F0D-EAA2F3B6B95D}" type="pres">
      <dgm:prSet presAssocID="{EA19B9AD-1337-437E-9334-83302DBF9F0C}" presName="spacer" presStyleCnt="0"/>
      <dgm:spPr/>
    </dgm:pt>
    <dgm:pt modelId="{13925E48-EA9C-4B20-8C52-FCED5C9BEEDC}" type="pres">
      <dgm:prSet presAssocID="{F8B88335-1446-4640-88F7-1BA9F44CF5DA}" presName="comp" presStyleCnt="0"/>
      <dgm:spPr/>
    </dgm:pt>
    <dgm:pt modelId="{827C6AE2-1BED-4EE8-AFCB-F8C370379153}" type="pres">
      <dgm:prSet presAssocID="{F8B88335-1446-4640-88F7-1BA9F44CF5DA}" presName="box" presStyleLbl="node1" presStyleIdx="1" presStyleCnt="2" custLinFactNeighborY="5334"/>
      <dgm:spPr/>
    </dgm:pt>
    <dgm:pt modelId="{E7DF4271-76BD-4958-9094-3A7A004188F0}" type="pres">
      <dgm:prSet presAssocID="{F8B88335-1446-4640-88F7-1BA9F44CF5DA}" presName="img" presStyleLbl="fgImgPlace1" presStyleIdx="1" presStyleCnt="2"/>
      <dgm:spPr>
        <a:blipFill>
          <a:blip xmlns:r="http://schemas.openxmlformats.org/officeDocument/2006/relationships" r:embed="rId2"/>
          <a:srcRect/>
          <a:stretch>
            <a:fillRect t="-2000" b="-2000"/>
          </a:stretch>
        </a:blipFill>
      </dgm:spPr>
    </dgm:pt>
    <dgm:pt modelId="{6515B326-3C7F-49E1-8E2D-28ABCF901786}" type="pres">
      <dgm:prSet presAssocID="{F8B88335-1446-4640-88F7-1BA9F44CF5DA}" presName="text" presStyleLbl="node1" presStyleIdx="1" presStyleCnt="2">
        <dgm:presLayoutVars>
          <dgm:bulletEnabled val="1"/>
        </dgm:presLayoutVars>
      </dgm:prSet>
      <dgm:spPr/>
    </dgm:pt>
  </dgm:ptLst>
  <dgm:cxnLst>
    <dgm:cxn modelId="{F48DFC04-367E-4E74-A3A1-ADB43C2D40E0}" type="presOf" srcId="{F8B88335-1446-4640-88F7-1BA9F44CF5DA}" destId="{6515B326-3C7F-49E1-8E2D-28ABCF901786}" srcOrd="1" destOrd="0" presId="urn:microsoft.com/office/officeart/2005/8/layout/vList4"/>
    <dgm:cxn modelId="{0B53B717-6AA0-4FA3-A90E-6470E3F63A83}" type="presOf" srcId="{BD9A417C-9FFD-43B3-9EBE-361C78CA9320}" destId="{CF4C69F0-9E08-4E00-B128-12D405BB308B}" srcOrd="1" destOrd="0" presId="urn:microsoft.com/office/officeart/2005/8/layout/vList4"/>
    <dgm:cxn modelId="{5162A325-1B35-4505-9314-AC0DE3AB8883}" srcId="{F8B88335-1446-4640-88F7-1BA9F44CF5DA}" destId="{D6EF52E1-9E3F-4C06-8C89-1FA0024A23B5}" srcOrd="0" destOrd="0" parTransId="{F6A683A3-BE0C-4BD5-AEF5-52AA618D3F88}" sibTransId="{E11543A4-609D-4A19-AB9B-4C1935128531}"/>
    <dgm:cxn modelId="{56B2682F-5726-4E26-9261-AD72904CDD46}" type="presOf" srcId="{F8B88335-1446-4640-88F7-1BA9F44CF5DA}" destId="{827C6AE2-1BED-4EE8-AFCB-F8C370379153}" srcOrd="0" destOrd="0" presId="urn:microsoft.com/office/officeart/2005/8/layout/vList4"/>
    <dgm:cxn modelId="{867A7038-711A-4568-A0DB-59CBAC07C7C4}" type="presOf" srcId="{E72F8615-D7DF-4E83-A786-741E08819F2B}" destId="{CF4C69F0-9E08-4E00-B128-12D405BB308B}" srcOrd="1" destOrd="1" presId="urn:microsoft.com/office/officeart/2005/8/layout/vList4"/>
    <dgm:cxn modelId="{9AA34C5C-42C8-4CCE-9A30-FE6860A3C6C8}" type="presOf" srcId="{93DB800A-822A-4B4B-BCCC-FCD791554E1F}" destId="{827C6AE2-1BED-4EE8-AFCB-F8C370379153}" srcOrd="0" destOrd="2" presId="urn:microsoft.com/office/officeart/2005/8/layout/vList4"/>
    <dgm:cxn modelId="{9A23F360-337A-4117-BEAE-A8CC3E5385F7}" srcId="{C3CC48CC-58F4-4112-B52E-8E7E77669A0E}" destId="{F8B88335-1446-4640-88F7-1BA9F44CF5DA}" srcOrd="1" destOrd="0" parTransId="{E25B1B5F-8F29-49B0-A99D-5B61012971AD}" sibTransId="{9A6C0F83-7F77-4E88-BFCC-D9A00DE58BD0}"/>
    <dgm:cxn modelId="{93A8AF50-4155-4D55-873E-CCFC97C0108C}" srcId="{BD9A417C-9FFD-43B3-9EBE-361C78CA9320}" destId="{E72F8615-D7DF-4E83-A786-741E08819F2B}" srcOrd="0" destOrd="0" parTransId="{34EDF261-D423-44B3-9901-BBC5644F1E9F}" sibTransId="{DC4E9C42-3348-4B5D-BCB0-26BE3D158150}"/>
    <dgm:cxn modelId="{59EB7472-5E2E-4F96-B620-646B1DEEA0BF}" srcId="{BD9A417C-9FFD-43B3-9EBE-361C78CA9320}" destId="{A6B04AA6-096F-4347-88A1-202855D5B72E}" srcOrd="1" destOrd="0" parTransId="{9067B55C-A662-4ED5-BE8D-278C170540D7}" sibTransId="{A9295A14-52E5-4C4A-967B-19FC9A577602}"/>
    <dgm:cxn modelId="{FDE28072-C45B-41D6-A2BE-412584927F61}" type="presOf" srcId="{A6B04AA6-096F-4347-88A1-202855D5B72E}" destId="{CF4C69F0-9E08-4E00-B128-12D405BB308B}" srcOrd="1" destOrd="2" presId="urn:microsoft.com/office/officeart/2005/8/layout/vList4"/>
    <dgm:cxn modelId="{CA2F3054-3041-4968-BCA5-72F33C8F934B}" srcId="{F8B88335-1446-4640-88F7-1BA9F44CF5DA}" destId="{93DB800A-822A-4B4B-BCCC-FCD791554E1F}" srcOrd="1" destOrd="0" parTransId="{C27BC7F2-EE84-4229-A71E-502D9AF76AA8}" sibTransId="{E0909A16-9EBA-45E8-ABE8-A0B9361355CF}"/>
    <dgm:cxn modelId="{55AB668B-8525-4DBE-8333-7194589F9817}" type="presOf" srcId="{D6EF52E1-9E3F-4C06-8C89-1FA0024A23B5}" destId="{6515B326-3C7F-49E1-8E2D-28ABCF901786}" srcOrd="1" destOrd="1" presId="urn:microsoft.com/office/officeart/2005/8/layout/vList4"/>
    <dgm:cxn modelId="{3242A294-13D8-4878-A92B-0B0D270A7404}" srcId="{C3CC48CC-58F4-4112-B52E-8E7E77669A0E}" destId="{BD9A417C-9FFD-43B3-9EBE-361C78CA9320}" srcOrd="0" destOrd="0" parTransId="{E2566BD1-632B-4C28-9704-776408C30BA4}" sibTransId="{EA19B9AD-1337-437E-9334-83302DBF9F0C}"/>
    <dgm:cxn modelId="{D1F415CA-92FD-4608-A11A-8C48BD3763B0}" type="presOf" srcId="{D6EF52E1-9E3F-4C06-8C89-1FA0024A23B5}" destId="{827C6AE2-1BED-4EE8-AFCB-F8C370379153}" srcOrd="0" destOrd="1" presId="urn:microsoft.com/office/officeart/2005/8/layout/vList4"/>
    <dgm:cxn modelId="{E027C7D8-77F9-44E5-BC3C-20E232393760}" type="presOf" srcId="{BD9A417C-9FFD-43B3-9EBE-361C78CA9320}" destId="{61E38313-7ED3-4039-BB2E-DA7A87D78450}" srcOrd="0" destOrd="0" presId="urn:microsoft.com/office/officeart/2005/8/layout/vList4"/>
    <dgm:cxn modelId="{B96633DA-8215-4CFB-88BB-F87EF2B25BDD}" type="presOf" srcId="{A6B04AA6-096F-4347-88A1-202855D5B72E}" destId="{61E38313-7ED3-4039-BB2E-DA7A87D78450}" srcOrd="0" destOrd="2" presId="urn:microsoft.com/office/officeart/2005/8/layout/vList4"/>
    <dgm:cxn modelId="{5994A8DB-D269-4BE3-879F-E60F9BF635CC}" type="presOf" srcId="{93DB800A-822A-4B4B-BCCC-FCD791554E1F}" destId="{6515B326-3C7F-49E1-8E2D-28ABCF901786}" srcOrd="1" destOrd="2" presId="urn:microsoft.com/office/officeart/2005/8/layout/vList4"/>
    <dgm:cxn modelId="{ABFF8DE0-702F-41AB-8424-690918653550}" type="presOf" srcId="{E72F8615-D7DF-4E83-A786-741E08819F2B}" destId="{61E38313-7ED3-4039-BB2E-DA7A87D78450}" srcOrd="0" destOrd="1" presId="urn:microsoft.com/office/officeart/2005/8/layout/vList4"/>
    <dgm:cxn modelId="{DC2E69F6-FE8D-4B41-86C9-0F19ACABAE4B}" type="presOf" srcId="{C3CC48CC-58F4-4112-B52E-8E7E77669A0E}" destId="{46CD2A7A-80B6-49E5-B59D-1DE0262436BE}" srcOrd="0" destOrd="0" presId="urn:microsoft.com/office/officeart/2005/8/layout/vList4"/>
    <dgm:cxn modelId="{429E8943-22B1-408A-B42D-D13559ABFAFD}" type="presParOf" srcId="{46CD2A7A-80B6-49E5-B59D-1DE0262436BE}" destId="{8E10E03E-75ED-46BA-B681-71F5B793333B}" srcOrd="0" destOrd="0" presId="urn:microsoft.com/office/officeart/2005/8/layout/vList4"/>
    <dgm:cxn modelId="{696EF492-73DE-4B8C-955B-4785DDCA2E91}" type="presParOf" srcId="{8E10E03E-75ED-46BA-B681-71F5B793333B}" destId="{61E38313-7ED3-4039-BB2E-DA7A87D78450}" srcOrd="0" destOrd="0" presId="urn:microsoft.com/office/officeart/2005/8/layout/vList4"/>
    <dgm:cxn modelId="{BEC830EF-1BE3-4F6C-8112-F372994751BD}" type="presParOf" srcId="{8E10E03E-75ED-46BA-B681-71F5B793333B}" destId="{93D50D78-E010-4B05-97B8-9E651355A0F9}" srcOrd="1" destOrd="0" presId="urn:microsoft.com/office/officeart/2005/8/layout/vList4"/>
    <dgm:cxn modelId="{FA6E1C9E-7247-4EEC-AA86-2A6DE05AC2FB}" type="presParOf" srcId="{8E10E03E-75ED-46BA-B681-71F5B793333B}" destId="{CF4C69F0-9E08-4E00-B128-12D405BB308B}" srcOrd="2" destOrd="0" presId="urn:microsoft.com/office/officeart/2005/8/layout/vList4"/>
    <dgm:cxn modelId="{3F457462-416B-4650-8D3E-FDC76CBB9E87}" type="presParOf" srcId="{46CD2A7A-80B6-49E5-B59D-1DE0262436BE}" destId="{C06030DF-3F09-4A6A-8F0D-EAA2F3B6B95D}" srcOrd="1" destOrd="0" presId="urn:microsoft.com/office/officeart/2005/8/layout/vList4"/>
    <dgm:cxn modelId="{D0969812-A9AF-49F4-882D-76E4ACE0E317}" type="presParOf" srcId="{46CD2A7A-80B6-49E5-B59D-1DE0262436BE}" destId="{13925E48-EA9C-4B20-8C52-FCED5C9BEEDC}" srcOrd="2" destOrd="0" presId="urn:microsoft.com/office/officeart/2005/8/layout/vList4"/>
    <dgm:cxn modelId="{1A69DF57-AC56-4375-893D-528DBEA9C86D}" type="presParOf" srcId="{13925E48-EA9C-4B20-8C52-FCED5C9BEEDC}" destId="{827C6AE2-1BED-4EE8-AFCB-F8C370379153}" srcOrd="0" destOrd="0" presId="urn:microsoft.com/office/officeart/2005/8/layout/vList4"/>
    <dgm:cxn modelId="{B2A9F5FF-7A10-4349-B463-C84031B814A1}" type="presParOf" srcId="{13925E48-EA9C-4B20-8C52-FCED5C9BEEDC}" destId="{E7DF4271-76BD-4958-9094-3A7A004188F0}" srcOrd="1" destOrd="0" presId="urn:microsoft.com/office/officeart/2005/8/layout/vList4"/>
    <dgm:cxn modelId="{03125DC5-A723-40AC-A0C2-FED18C362485}" type="presParOf" srcId="{13925E48-EA9C-4B20-8C52-FCED5C9BEEDC}" destId="{6515B326-3C7F-49E1-8E2D-28ABCF90178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CC48CC-58F4-4112-B52E-8E7E77669A0E}"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D9A417C-9FFD-43B3-9EBE-361C78CA9320}">
      <dgm:prSet phldrT="[Text]"/>
      <dgm:spPr/>
      <dgm:t>
        <a:bodyPr/>
        <a:lstStyle/>
        <a:p>
          <a:r>
            <a:rPr lang="en-US" dirty="0"/>
            <a:t>Survivor</a:t>
          </a:r>
        </a:p>
      </dgm:t>
    </dgm:pt>
    <dgm:pt modelId="{E2566BD1-632B-4C28-9704-776408C30BA4}" type="parTrans" cxnId="{3242A294-13D8-4878-A92B-0B0D270A7404}">
      <dgm:prSet/>
      <dgm:spPr/>
      <dgm:t>
        <a:bodyPr/>
        <a:lstStyle/>
        <a:p>
          <a:endParaRPr lang="en-US"/>
        </a:p>
      </dgm:t>
    </dgm:pt>
    <dgm:pt modelId="{EA19B9AD-1337-437E-9334-83302DBF9F0C}" type="sibTrans" cxnId="{3242A294-13D8-4878-A92B-0B0D270A7404}">
      <dgm:prSet/>
      <dgm:spPr/>
      <dgm:t>
        <a:bodyPr/>
        <a:lstStyle/>
        <a:p>
          <a:endParaRPr lang="en-US"/>
        </a:p>
      </dgm:t>
    </dgm:pt>
    <dgm:pt modelId="{E72F8615-D7DF-4E83-A786-741E08819F2B}">
      <dgm:prSet phldrT="[Text]"/>
      <dgm:spPr/>
      <dgm:t>
        <a:bodyPr/>
        <a:lstStyle/>
        <a:p>
          <a:r>
            <a:rPr lang="en-US" dirty="0"/>
            <a:t>Most likely female</a:t>
          </a:r>
        </a:p>
      </dgm:t>
    </dgm:pt>
    <dgm:pt modelId="{34EDF261-D423-44B3-9901-BBC5644F1E9F}" type="parTrans" cxnId="{93A8AF50-4155-4D55-873E-CCFC97C0108C}">
      <dgm:prSet/>
      <dgm:spPr/>
      <dgm:t>
        <a:bodyPr/>
        <a:lstStyle/>
        <a:p>
          <a:endParaRPr lang="en-US"/>
        </a:p>
      </dgm:t>
    </dgm:pt>
    <dgm:pt modelId="{DC4E9C42-3348-4B5D-BCB0-26BE3D158150}" type="sibTrans" cxnId="{93A8AF50-4155-4D55-873E-CCFC97C0108C}">
      <dgm:prSet/>
      <dgm:spPr/>
      <dgm:t>
        <a:bodyPr/>
        <a:lstStyle/>
        <a:p>
          <a:endParaRPr lang="en-US"/>
        </a:p>
      </dgm:t>
    </dgm:pt>
    <dgm:pt modelId="{F8B88335-1446-4640-88F7-1BA9F44CF5DA}">
      <dgm:prSet phldrT="[Text]"/>
      <dgm:spPr>
        <a:solidFill>
          <a:srgbClr val="FF0000"/>
        </a:solidFill>
      </dgm:spPr>
      <dgm:t>
        <a:bodyPr/>
        <a:lstStyle/>
        <a:p>
          <a:r>
            <a:rPr lang="en-AU" b="0" i="0" dirty="0"/>
            <a:t>Casualty</a:t>
          </a:r>
          <a:endParaRPr lang="en-US" dirty="0"/>
        </a:p>
      </dgm:t>
    </dgm:pt>
    <dgm:pt modelId="{E25B1B5F-8F29-49B0-A99D-5B61012971AD}" type="parTrans" cxnId="{9A23F360-337A-4117-BEAE-A8CC3E5385F7}">
      <dgm:prSet/>
      <dgm:spPr/>
      <dgm:t>
        <a:bodyPr/>
        <a:lstStyle/>
        <a:p>
          <a:endParaRPr lang="en-US"/>
        </a:p>
      </dgm:t>
    </dgm:pt>
    <dgm:pt modelId="{9A6C0F83-7F77-4E88-BFCC-D9A00DE58BD0}" type="sibTrans" cxnId="{9A23F360-337A-4117-BEAE-A8CC3E5385F7}">
      <dgm:prSet/>
      <dgm:spPr/>
      <dgm:t>
        <a:bodyPr/>
        <a:lstStyle/>
        <a:p>
          <a:endParaRPr lang="en-US"/>
        </a:p>
      </dgm:t>
    </dgm:pt>
    <dgm:pt modelId="{D6EF52E1-9E3F-4C06-8C89-1FA0024A23B5}">
      <dgm:prSet phldrT="[Text]"/>
      <dgm:spPr>
        <a:solidFill>
          <a:srgbClr val="FF0000"/>
        </a:solidFill>
      </dgm:spPr>
      <dgm:t>
        <a:bodyPr/>
        <a:lstStyle/>
        <a:p>
          <a:r>
            <a:rPr lang="en-US" dirty="0"/>
            <a:t>Most likely male</a:t>
          </a:r>
        </a:p>
      </dgm:t>
    </dgm:pt>
    <dgm:pt modelId="{F6A683A3-BE0C-4BD5-AEF5-52AA618D3F88}" type="parTrans" cxnId="{5162A325-1B35-4505-9314-AC0DE3AB8883}">
      <dgm:prSet/>
      <dgm:spPr/>
      <dgm:t>
        <a:bodyPr/>
        <a:lstStyle/>
        <a:p>
          <a:endParaRPr lang="en-US"/>
        </a:p>
      </dgm:t>
    </dgm:pt>
    <dgm:pt modelId="{E11543A4-609D-4A19-AB9B-4C1935128531}" type="sibTrans" cxnId="{5162A325-1B35-4505-9314-AC0DE3AB8883}">
      <dgm:prSet/>
      <dgm:spPr/>
      <dgm:t>
        <a:bodyPr/>
        <a:lstStyle/>
        <a:p>
          <a:endParaRPr lang="en-US"/>
        </a:p>
      </dgm:t>
    </dgm:pt>
    <dgm:pt modelId="{A6B04AA6-096F-4347-88A1-202855D5B72E}">
      <dgm:prSet phldrT="[Text]"/>
      <dgm:spPr/>
      <dgm:t>
        <a:bodyPr/>
        <a:lstStyle/>
        <a:p>
          <a:r>
            <a:rPr lang="en-US" dirty="0"/>
            <a:t>Most likely 0 – 10 year of age or in their 30s</a:t>
          </a:r>
        </a:p>
      </dgm:t>
    </dgm:pt>
    <dgm:pt modelId="{9067B55C-A662-4ED5-BE8D-278C170540D7}" type="parTrans" cxnId="{59EB7472-5E2E-4F96-B620-646B1DEEA0BF}">
      <dgm:prSet/>
      <dgm:spPr/>
      <dgm:t>
        <a:bodyPr/>
        <a:lstStyle/>
        <a:p>
          <a:endParaRPr lang="en-US"/>
        </a:p>
      </dgm:t>
    </dgm:pt>
    <dgm:pt modelId="{A9295A14-52E5-4C4A-967B-19FC9A577602}" type="sibTrans" cxnId="{59EB7472-5E2E-4F96-B620-646B1DEEA0BF}">
      <dgm:prSet/>
      <dgm:spPr/>
      <dgm:t>
        <a:bodyPr/>
        <a:lstStyle/>
        <a:p>
          <a:endParaRPr lang="en-US"/>
        </a:p>
      </dgm:t>
    </dgm:pt>
    <dgm:pt modelId="{93DB800A-822A-4B4B-BCCC-FCD791554E1F}">
      <dgm:prSet phldrT="[Text]"/>
      <dgm:spPr>
        <a:solidFill>
          <a:srgbClr val="FF0000"/>
        </a:solidFill>
      </dgm:spPr>
      <dgm:t>
        <a:bodyPr/>
        <a:lstStyle/>
        <a:p>
          <a:r>
            <a:rPr lang="en-US" dirty="0"/>
            <a:t>Most likely a Teenager, 20’s or older then 50</a:t>
          </a:r>
        </a:p>
      </dgm:t>
    </dgm:pt>
    <dgm:pt modelId="{C27BC7F2-EE84-4229-A71E-502D9AF76AA8}" type="parTrans" cxnId="{CA2F3054-3041-4968-BCA5-72F33C8F934B}">
      <dgm:prSet/>
      <dgm:spPr/>
      <dgm:t>
        <a:bodyPr/>
        <a:lstStyle/>
        <a:p>
          <a:endParaRPr lang="en-US"/>
        </a:p>
      </dgm:t>
    </dgm:pt>
    <dgm:pt modelId="{E0909A16-9EBA-45E8-ABE8-A0B9361355CF}" type="sibTrans" cxnId="{CA2F3054-3041-4968-BCA5-72F33C8F934B}">
      <dgm:prSet/>
      <dgm:spPr/>
      <dgm:t>
        <a:bodyPr/>
        <a:lstStyle/>
        <a:p>
          <a:endParaRPr lang="en-US"/>
        </a:p>
      </dgm:t>
    </dgm:pt>
    <dgm:pt modelId="{7ED34C49-E011-4E22-B0EF-3812DE55CD43}">
      <dgm:prSet phldrT="[Text]"/>
      <dgm:spPr/>
      <dgm:t>
        <a:bodyPr/>
        <a:lstStyle/>
        <a:p>
          <a:r>
            <a:rPr lang="en-US" dirty="0"/>
            <a:t>Most likely First Class Passenger</a:t>
          </a:r>
        </a:p>
      </dgm:t>
    </dgm:pt>
    <dgm:pt modelId="{719A6625-E712-48C6-A8CE-494469EA3374}" type="parTrans" cxnId="{43542328-F3EB-46F5-9F87-66A55DD0CDFE}">
      <dgm:prSet/>
      <dgm:spPr/>
      <dgm:t>
        <a:bodyPr/>
        <a:lstStyle/>
        <a:p>
          <a:endParaRPr lang="en-US"/>
        </a:p>
      </dgm:t>
    </dgm:pt>
    <dgm:pt modelId="{B642A003-0BF3-464C-8086-8E216D05E60F}" type="sibTrans" cxnId="{43542328-F3EB-46F5-9F87-66A55DD0CDFE}">
      <dgm:prSet/>
      <dgm:spPr/>
      <dgm:t>
        <a:bodyPr/>
        <a:lstStyle/>
        <a:p>
          <a:endParaRPr lang="en-US"/>
        </a:p>
      </dgm:t>
    </dgm:pt>
    <dgm:pt modelId="{646EAF81-3A8D-4A84-AF65-BEDCD1C915CD}">
      <dgm:prSet phldrT="[Text]"/>
      <dgm:spPr>
        <a:solidFill>
          <a:srgbClr val="FF0000"/>
        </a:solidFill>
      </dgm:spPr>
      <dgm:t>
        <a:bodyPr/>
        <a:lstStyle/>
        <a:p>
          <a:r>
            <a:rPr lang="en-US" dirty="0"/>
            <a:t>Most likely Third Class Passenger</a:t>
          </a:r>
        </a:p>
      </dgm:t>
    </dgm:pt>
    <dgm:pt modelId="{A56C6070-5769-4A46-9A42-1BA0A80E72D7}" type="parTrans" cxnId="{FCAF49FF-526E-44A7-A25C-F0FC807E0051}">
      <dgm:prSet/>
      <dgm:spPr/>
      <dgm:t>
        <a:bodyPr/>
        <a:lstStyle/>
        <a:p>
          <a:endParaRPr lang="en-US"/>
        </a:p>
      </dgm:t>
    </dgm:pt>
    <dgm:pt modelId="{8A27DF2F-8F0E-4ED3-B52C-54A07739086F}" type="sibTrans" cxnId="{FCAF49FF-526E-44A7-A25C-F0FC807E0051}">
      <dgm:prSet/>
      <dgm:spPr/>
      <dgm:t>
        <a:bodyPr/>
        <a:lstStyle/>
        <a:p>
          <a:endParaRPr lang="en-US"/>
        </a:p>
      </dgm:t>
    </dgm:pt>
    <dgm:pt modelId="{46CD2A7A-80B6-49E5-B59D-1DE0262436BE}" type="pres">
      <dgm:prSet presAssocID="{C3CC48CC-58F4-4112-B52E-8E7E77669A0E}" presName="linear" presStyleCnt="0">
        <dgm:presLayoutVars>
          <dgm:dir/>
          <dgm:resizeHandles val="exact"/>
        </dgm:presLayoutVars>
      </dgm:prSet>
      <dgm:spPr/>
    </dgm:pt>
    <dgm:pt modelId="{8E10E03E-75ED-46BA-B681-71F5B793333B}" type="pres">
      <dgm:prSet presAssocID="{BD9A417C-9FFD-43B3-9EBE-361C78CA9320}" presName="comp" presStyleCnt="0"/>
      <dgm:spPr/>
    </dgm:pt>
    <dgm:pt modelId="{61E38313-7ED3-4039-BB2E-DA7A87D78450}" type="pres">
      <dgm:prSet presAssocID="{BD9A417C-9FFD-43B3-9EBE-361C78CA9320}" presName="box" presStyleLbl="node1" presStyleIdx="0" presStyleCnt="2" custLinFactNeighborY="-13902"/>
      <dgm:spPr/>
    </dgm:pt>
    <dgm:pt modelId="{93D50D78-E010-4B05-97B8-9E651355A0F9}" type="pres">
      <dgm:prSet presAssocID="{BD9A417C-9FFD-43B3-9EBE-361C78CA9320}" presName="img" presStyleLbl="fgImgPlace1" presStyleIdx="0" presStyleCnt="2"/>
      <dgm:spPr>
        <a:blipFill>
          <a:blip xmlns:r="http://schemas.openxmlformats.org/officeDocument/2006/relationships" r:embed="rId1"/>
          <a:srcRect/>
          <a:stretch>
            <a:fillRect/>
          </a:stretch>
        </a:blipFill>
      </dgm:spPr>
    </dgm:pt>
    <dgm:pt modelId="{CF4C69F0-9E08-4E00-B128-12D405BB308B}" type="pres">
      <dgm:prSet presAssocID="{BD9A417C-9FFD-43B3-9EBE-361C78CA9320}" presName="text" presStyleLbl="node1" presStyleIdx="0" presStyleCnt="2">
        <dgm:presLayoutVars>
          <dgm:bulletEnabled val="1"/>
        </dgm:presLayoutVars>
      </dgm:prSet>
      <dgm:spPr/>
    </dgm:pt>
    <dgm:pt modelId="{C06030DF-3F09-4A6A-8F0D-EAA2F3B6B95D}" type="pres">
      <dgm:prSet presAssocID="{EA19B9AD-1337-437E-9334-83302DBF9F0C}" presName="spacer" presStyleCnt="0"/>
      <dgm:spPr/>
    </dgm:pt>
    <dgm:pt modelId="{13925E48-EA9C-4B20-8C52-FCED5C9BEEDC}" type="pres">
      <dgm:prSet presAssocID="{F8B88335-1446-4640-88F7-1BA9F44CF5DA}" presName="comp" presStyleCnt="0"/>
      <dgm:spPr/>
    </dgm:pt>
    <dgm:pt modelId="{827C6AE2-1BED-4EE8-AFCB-F8C370379153}" type="pres">
      <dgm:prSet presAssocID="{F8B88335-1446-4640-88F7-1BA9F44CF5DA}" presName="box" presStyleLbl="node1" presStyleIdx="1" presStyleCnt="2" custLinFactNeighborY="5334"/>
      <dgm:spPr/>
    </dgm:pt>
    <dgm:pt modelId="{E7DF4271-76BD-4958-9094-3A7A004188F0}" type="pres">
      <dgm:prSet presAssocID="{F8B88335-1446-4640-88F7-1BA9F44CF5DA}" presName="img" presStyleLbl="fgImgPlace1" presStyleIdx="1" presStyleCnt="2"/>
      <dgm:spPr>
        <a:blipFill>
          <a:blip xmlns:r="http://schemas.openxmlformats.org/officeDocument/2006/relationships" r:embed="rId2"/>
          <a:srcRect/>
          <a:stretch>
            <a:fillRect t="-2000" b="-2000"/>
          </a:stretch>
        </a:blipFill>
      </dgm:spPr>
    </dgm:pt>
    <dgm:pt modelId="{6515B326-3C7F-49E1-8E2D-28ABCF901786}" type="pres">
      <dgm:prSet presAssocID="{F8B88335-1446-4640-88F7-1BA9F44CF5DA}" presName="text" presStyleLbl="node1" presStyleIdx="1" presStyleCnt="2">
        <dgm:presLayoutVars>
          <dgm:bulletEnabled val="1"/>
        </dgm:presLayoutVars>
      </dgm:prSet>
      <dgm:spPr/>
    </dgm:pt>
  </dgm:ptLst>
  <dgm:cxnLst>
    <dgm:cxn modelId="{F48DFC04-367E-4E74-A3A1-ADB43C2D40E0}" type="presOf" srcId="{F8B88335-1446-4640-88F7-1BA9F44CF5DA}" destId="{6515B326-3C7F-49E1-8E2D-28ABCF901786}" srcOrd="1" destOrd="0" presId="urn:microsoft.com/office/officeart/2005/8/layout/vList4"/>
    <dgm:cxn modelId="{308B590E-A714-4449-87AB-F2806E62D741}" type="presOf" srcId="{646EAF81-3A8D-4A84-AF65-BEDCD1C915CD}" destId="{827C6AE2-1BED-4EE8-AFCB-F8C370379153}" srcOrd="0" destOrd="3" presId="urn:microsoft.com/office/officeart/2005/8/layout/vList4"/>
    <dgm:cxn modelId="{0B53B717-6AA0-4FA3-A90E-6470E3F63A83}" type="presOf" srcId="{BD9A417C-9FFD-43B3-9EBE-361C78CA9320}" destId="{CF4C69F0-9E08-4E00-B128-12D405BB308B}" srcOrd="1" destOrd="0" presId="urn:microsoft.com/office/officeart/2005/8/layout/vList4"/>
    <dgm:cxn modelId="{5162A325-1B35-4505-9314-AC0DE3AB8883}" srcId="{F8B88335-1446-4640-88F7-1BA9F44CF5DA}" destId="{D6EF52E1-9E3F-4C06-8C89-1FA0024A23B5}" srcOrd="0" destOrd="0" parTransId="{F6A683A3-BE0C-4BD5-AEF5-52AA618D3F88}" sibTransId="{E11543A4-609D-4A19-AB9B-4C1935128531}"/>
    <dgm:cxn modelId="{43542328-F3EB-46F5-9F87-66A55DD0CDFE}" srcId="{BD9A417C-9FFD-43B3-9EBE-361C78CA9320}" destId="{7ED34C49-E011-4E22-B0EF-3812DE55CD43}" srcOrd="2" destOrd="0" parTransId="{719A6625-E712-48C6-A8CE-494469EA3374}" sibTransId="{B642A003-0BF3-464C-8086-8E216D05E60F}"/>
    <dgm:cxn modelId="{56B2682F-5726-4E26-9261-AD72904CDD46}" type="presOf" srcId="{F8B88335-1446-4640-88F7-1BA9F44CF5DA}" destId="{827C6AE2-1BED-4EE8-AFCB-F8C370379153}" srcOrd="0" destOrd="0" presId="urn:microsoft.com/office/officeart/2005/8/layout/vList4"/>
    <dgm:cxn modelId="{BD590033-3E43-4AC1-AB18-CE2D2F735562}" type="presOf" srcId="{7ED34C49-E011-4E22-B0EF-3812DE55CD43}" destId="{61E38313-7ED3-4039-BB2E-DA7A87D78450}" srcOrd="0" destOrd="3" presId="urn:microsoft.com/office/officeart/2005/8/layout/vList4"/>
    <dgm:cxn modelId="{867A7038-711A-4568-A0DB-59CBAC07C7C4}" type="presOf" srcId="{E72F8615-D7DF-4E83-A786-741E08819F2B}" destId="{CF4C69F0-9E08-4E00-B128-12D405BB308B}" srcOrd="1" destOrd="1" presId="urn:microsoft.com/office/officeart/2005/8/layout/vList4"/>
    <dgm:cxn modelId="{9AA34C5C-42C8-4CCE-9A30-FE6860A3C6C8}" type="presOf" srcId="{93DB800A-822A-4B4B-BCCC-FCD791554E1F}" destId="{827C6AE2-1BED-4EE8-AFCB-F8C370379153}" srcOrd="0" destOrd="2" presId="urn:microsoft.com/office/officeart/2005/8/layout/vList4"/>
    <dgm:cxn modelId="{9A23F360-337A-4117-BEAE-A8CC3E5385F7}" srcId="{C3CC48CC-58F4-4112-B52E-8E7E77669A0E}" destId="{F8B88335-1446-4640-88F7-1BA9F44CF5DA}" srcOrd="1" destOrd="0" parTransId="{E25B1B5F-8F29-49B0-A99D-5B61012971AD}" sibTransId="{9A6C0F83-7F77-4E88-BFCC-D9A00DE58BD0}"/>
    <dgm:cxn modelId="{93A8AF50-4155-4D55-873E-CCFC97C0108C}" srcId="{BD9A417C-9FFD-43B3-9EBE-361C78CA9320}" destId="{E72F8615-D7DF-4E83-A786-741E08819F2B}" srcOrd="0" destOrd="0" parTransId="{34EDF261-D423-44B3-9901-BBC5644F1E9F}" sibTransId="{DC4E9C42-3348-4B5D-BCB0-26BE3D158150}"/>
    <dgm:cxn modelId="{59EB7472-5E2E-4F96-B620-646B1DEEA0BF}" srcId="{BD9A417C-9FFD-43B3-9EBE-361C78CA9320}" destId="{A6B04AA6-096F-4347-88A1-202855D5B72E}" srcOrd="1" destOrd="0" parTransId="{9067B55C-A662-4ED5-BE8D-278C170540D7}" sibTransId="{A9295A14-52E5-4C4A-967B-19FC9A577602}"/>
    <dgm:cxn modelId="{FDE28072-C45B-41D6-A2BE-412584927F61}" type="presOf" srcId="{A6B04AA6-096F-4347-88A1-202855D5B72E}" destId="{CF4C69F0-9E08-4E00-B128-12D405BB308B}" srcOrd="1" destOrd="2" presId="urn:microsoft.com/office/officeart/2005/8/layout/vList4"/>
    <dgm:cxn modelId="{CA2F3054-3041-4968-BCA5-72F33C8F934B}" srcId="{F8B88335-1446-4640-88F7-1BA9F44CF5DA}" destId="{93DB800A-822A-4B4B-BCCC-FCD791554E1F}" srcOrd="1" destOrd="0" parTransId="{C27BC7F2-EE84-4229-A71E-502D9AF76AA8}" sibTransId="{E0909A16-9EBA-45E8-ABE8-A0B9361355CF}"/>
    <dgm:cxn modelId="{55AB668B-8525-4DBE-8333-7194589F9817}" type="presOf" srcId="{D6EF52E1-9E3F-4C06-8C89-1FA0024A23B5}" destId="{6515B326-3C7F-49E1-8E2D-28ABCF901786}" srcOrd="1" destOrd="1" presId="urn:microsoft.com/office/officeart/2005/8/layout/vList4"/>
    <dgm:cxn modelId="{3242A294-13D8-4878-A92B-0B0D270A7404}" srcId="{C3CC48CC-58F4-4112-B52E-8E7E77669A0E}" destId="{BD9A417C-9FFD-43B3-9EBE-361C78CA9320}" srcOrd="0" destOrd="0" parTransId="{E2566BD1-632B-4C28-9704-776408C30BA4}" sibTransId="{EA19B9AD-1337-437E-9334-83302DBF9F0C}"/>
    <dgm:cxn modelId="{D1F415CA-92FD-4608-A11A-8C48BD3763B0}" type="presOf" srcId="{D6EF52E1-9E3F-4C06-8C89-1FA0024A23B5}" destId="{827C6AE2-1BED-4EE8-AFCB-F8C370379153}" srcOrd="0" destOrd="1" presId="urn:microsoft.com/office/officeart/2005/8/layout/vList4"/>
    <dgm:cxn modelId="{6AC428D1-48AB-40CC-A02E-5717115B9AC0}" type="presOf" srcId="{646EAF81-3A8D-4A84-AF65-BEDCD1C915CD}" destId="{6515B326-3C7F-49E1-8E2D-28ABCF901786}" srcOrd="1" destOrd="3" presId="urn:microsoft.com/office/officeart/2005/8/layout/vList4"/>
    <dgm:cxn modelId="{76F766D6-55AF-4EFA-92AA-D2D1E8B7ECD8}" type="presOf" srcId="{7ED34C49-E011-4E22-B0EF-3812DE55CD43}" destId="{CF4C69F0-9E08-4E00-B128-12D405BB308B}" srcOrd="1" destOrd="3" presId="urn:microsoft.com/office/officeart/2005/8/layout/vList4"/>
    <dgm:cxn modelId="{E027C7D8-77F9-44E5-BC3C-20E232393760}" type="presOf" srcId="{BD9A417C-9FFD-43B3-9EBE-361C78CA9320}" destId="{61E38313-7ED3-4039-BB2E-DA7A87D78450}" srcOrd="0" destOrd="0" presId="urn:microsoft.com/office/officeart/2005/8/layout/vList4"/>
    <dgm:cxn modelId="{B96633DA-8215-4CFB-88BB-F87EF2B25BDD}" type="presOf" srcId="{A6B04AA6-096F-4347-88A1-202855D5B72E}" destId="{61E38313-7ED3-4039-BB2E-DA7A87D78450}" srcOrd="0" destOrd="2" presId="urn:microsoft.com/office/officeart/2005/8/layout/vList4"/>
    <dgm:cxn modelId="{5994A8DB-D269-4BE3-879F-E60F9BF635CC}" type="presOf" srcId="{93DB800A-822A-4B4B-BCCC-FCD791554E1F}" destId="{6515B326-3C7F-49E1-8E2D-28ABCF901786}" srcOrd="1" destOrd="2" presId="urn:microsoft.com/office/officeart/2005/8/layout/vList4"/>
    <dgm:cxn modelId="{ABFF8DE0-702F-41AB-8424-690918653550}" type="presOf" srcId="{E72F8615-D7DF-4E83-A786-741E08819F2B}" destId="{61E38313-7ED3-4039-BB2E-DA7A87D78450}" srcOrd="0" destOrd="1" presId="urn:microsoft.com/office/officeart/2005/8/layout/vList4"/>
    <dgm:cxn modelId="{DC2E69F6-FE8D-4B41-86C9-0F19ACABAE4B}" type="presOf" srcId="{C3CC48CC-58F4-4112-B52E-8E7E77669A0E}" destId="{46CD2A7A-80B6-49E5-B59D-1DE0262436BE}" srcOrd="0" destOrd="0" presId="urn:microsoft.com/office/officeart/2005/8/layout/vList4"/>
    <dgm:cxn modelId="{FCAF49FF-526E-44A7-A25C-F0FC807E0051}" srcId="{F8B88335-1446-4640-88F7-1BA9F44CF5DA}" destId="{646EAF81-3A8D-4A84-AF65-BEDCD1C915CD}" srcOrd="2" destOrd="0" parTransId="{A56C6070-5769-4A46-9A42-1BA0A80E72D7}" sibTransId="{8A27DF2F-8F0E-4ED3-B52C-54A07739086F}"/>
    <dgm:cxn modelId="{429E8943-22B1-408A-B42D-D13559ABFAFD}" type="presParOf" srcId="{46CD2A7A-80B6-49E5-B59D-1DE0262436BE}" destId="{8E10E03E-75ED-46BA-B681-71F5B793333B}" srcOrd="0" destOrd="0" presId="urn:microsoft.com/office/officeart/2005/8/layout/vList4"/>
    <dgm:cxn modelId="{696EF492-73DE-4B8C-955B-4785DDCA2E91}" type="presParOf" srcId="{8E10E03E-75ED-46BA-B681-71F5B793333B}" destId="{61E38313-7ED3-4039-BB2E-DA7A87D78450}" srcOrd="0" destOrd="0" presId="urn:microsoft.com/office/officeart/2005/8/layout/vList4"/>
    <dgm:cxn modelId="{BEC830EF-1BE3-4F6C-8112-F372994751BD}" type="presParOf" srcId="{8E10E03E-75ED-46BA-B681-71F5B793333B}" destId="{93D50D78-E010-4B05-97B8-9E651355A0F9}" srcOrd="1" destOrd="0" presId="urn:microsoft.com/office/officeart/2005/8/layout/vList4"/>
    <dgm:cxn modelId="{FA6E1C9E-7247-4EEC-AA86-2A6DE05AC2FB}" type="presParOf" srcId="{8E10E03E-75ED-46BA-B681-71F5B793333B}" destId="{CF4C69F0-9E08-4E00-B128-12D405BB308B}" srcOrd="2" destOrd="0" presId="urn:microsoft.com/office/officeart/2005/8/layout/vList4"/>
    <dgm:cxn modelId="{3F457462-416B-4650-8D3E-FDC76CBB9E87}" type="presParOf" srcId="{46CD2A7A-80B6-49E5-B59D-1DE0262436BE}" destId="{C06030DF-3F09-4A6A-8F0D-EAA2F3B6B95D}" srcOrd="1" destOrd="0" presId="urn:microsoft.com/office/officeart/2005/8/layout/vList4"/>
    <dgm:cxn modelId="{D0969812-A9AF-49F4-882D-76E4ACE0E317}" type="presParOf" srcId="{46CD2A7A-80B6-49E5-B59D-1DE0262436BE}" destId="{13925E48-EA9C-4B20-8C52-FCED5C9BEEDC}" srcOrd="2" destOrd="0" presId="urn:microsoft.com/office/officeart/2005/8/layout/vList4"/>
    <dgm:cxn modelId="{1A69DF57-AC56-4375-893D-528DBEA9C86D}" type="presParOf" srcId="{13925E48-EA9C-4B20-8C52-FCED5C9BEEDC}" destId="{827C6AE2-1BED-4EE8-AFCB-F8C370379153}" srcOrd="0" destOrd="0" presId="urn:microsoft.com/office/officeart/2005/8/layout/vList4"/>
    <dgm:cxn modelId="{B2A9F5FF-7A10-4349-B463-C84031B814A1}" type="presParOf" srcId="{13925E48-EA9C-4B20-8C52-FCED5C9BEEDC}" destId="{E7DF4271-76BD-4958-9094-3A7A004188F0}" srcOrd="1" destOrd="0" presId="urn:microsoft.com/office/officeart/2005/8/layout/vList4"/>
    <dgm:cxn modelId="{03125DC5-A723-40AC-A0C2-FED18C362485}" type="presParOf" srcId="{13925E48-EA9C-4B20-8C52-FCED5C9BEEDC}" destId="{6515B326-3C7F-49E1-8E2D-28ABCF90178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CC48CC-58F4-4112-B52E-8E7E77669A0E}"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D9A417C-9FFD-43B3-9EBE-361C78CA9320}">
      <dgm:prSet phldrT="[Text]"/>
      <dgm:spPr/>
      <dgm:t>
        <a:bodyPr/>
        <a:lstStyle/>
        <a:p>
          <a:r>
            <a:rPr lang="en-US" dirty="0"/>
            <a:t>Survivor</a:t>
          </a:r>
        </a:p>
      </dgm:t>
    </dgm:pt>
    <dgm:pt modelId="{E2566BD1-632B-4C28-9704-776408C30BA4}" type="parTrans" cxnId="{3242A294-13D8-4878-A92B-0B0D270A7404}">
      <dgm:prSet/>
      <dgm:spPr/>
      <dgm:t>
        <a:bodyPr/>
        <a:lstStyle/>
        <a:p>
          <a:endParaRPr lang="en-US"/>
        </a:p>
      </dgm:t>
    </dgm:pt>
    <dgm:pt modelId="{EA19B9AD-1337-437E-9334-83302DBF9F0C}" type="sibTrans" cxnId="{3242A294-13D8-4878-A92B-0B0D270A7404}">
      <dgm:prSet/>
      <dgm:spPr/>
      <dgm:t>
        <a:bodyPr/>
        <a:lstStyle/>
        <a:p>
          <a:endParaRPr lang="en-US"/>
        </a:p>
      </dgm:t>
    </dgm:pt>
    <dgm:pt modelId="{E72F8615-D7DF-4E83-A786-741E08819F2B}">
      <dgm:prSet phldrT="[Text]"/>
      <dgm:spPr/>
      <dgm:t>
        <a:bodyPr/>
        <a:lstStyle/>
        <a:p>
          <a:r>
            <a:rPr lang="en-US" dirty="0"/>
            <a:t>Most likely female</a:t>
          </a:r>
        </a:p>
      </dgm:t>
    </dgm:pt>
    <dgm:pt modelId="{34EDF261-D423-44B3-9901-BBC5644F1E9F}" type="parTrans" cxnId="{93A8AF50-4155-4D55-873E-CCFC97C0108C}">
      <dgm:prSet/>
      <dgm:spPr/>
      <dgm:t>
        <a:bodyPr/>
        <a:lstStyle/>
        <a:p>
          <a:endParaRPr lang="en-US"/>
        </a:p>
      </dgm:t>
    </dgm:pt>
    <dgm:pt modelId="{DC4E9C42-3348-4B5D-BCB0-26BE3D158150}" type="sibTrans" cxnId="{93A8AF50-4155-4D55-873E-CCFC97C0108C}">
      <dgm:prSet/>
      <dgm:spPr/>
      <dgm:t>
        <a:bodyPr/>
        <a:lstStyle/>
        <a:p>
          <a:endParaRPr lang="en-US"/>
        </a:p>
      </dgm:t>
    </dgm:pt>
    <dgm:pt modelId="{F8B88335-1446-4640-88F7-1BA9F44CF5DA}">
      <dgm:prSet phldrT="[Text]"/>
      <dgm:spPr>
        <a:solidFill>
          <a:srgbClr val="FF0000"/>
        </a:solidFill>
      </dgm:spPr>
      <dgm:t>
        <a:bodyPr/>
        <a:lstStyle/>
        <a:p>
          <a:r>
            <a:rPr lang="en-AU" b="0" i="0" dirty="0"/>
            <a:t>Casualty</a:t>
          </a:r>
          <a:endParaRPr lang="en-US" dirty="0"/>
        </a:p>
      </dgm:t>
    </dgm:pt>
    <dgm:pt modelId="{E25B1B5F-8F29-49B0-A99D-5B61012971AD}" type="parTrans" cxnId="{9A23F360-337A-4117-BEAE-A8CC3E5385F7}">
      <dgm:prSet/>
      <dgm:spPr/>
      <dgm:t>
        <a:bodyPr/>
        <a:lstStyle/>
        <a:p>
          <a:endParaRPr lang="en-US"/>
        </a:p>
      </dgm:t>
    </dgm:pt>
    <dgm:pt modelId="{9A6C0F83-7F77-4E88-BFCC-D9A00DE58BD0}" type="sibTrans" cxnId="{9A23F360-337A-4117-BEAE-A8CC3E5385F7}">
      <dgm:prSet/>
      <dgm:spPr/>
      <dgm:t>
        <a:bodyPr/>
        <a:lstStyle/>
        <a:p>
          <a:endParaRPr lang="en-US"/>
        </a:p>
      </dgm:t>
    </dgm:pt>
    <dgm:pt modelId="{D6EF52E1-9E3F-4C06-8C89-1FA0024A23B5}">
      <dgm:prSet phldrT="[Text]"/>
      <dgm:spPr>
        <a:solidFill>
          <a:srgbClr val="FF0000"/>
        </a:solidFill>
      </dgm:spPr>
      <dgm:t>
        <a:bodyPr/>
        <a:lstStyle/>
        <a:p>
          <a:r>
            <a:rPr lang="en-US" dirty="0"/>
            <a:t>Most likely male</a:t>
          </a:r>
        </a:p>
      </dgm:t>
    </dgm:pt>
    <dgm:pt modelId="{F6A683A3-BE0C-4BD5-AEF5-52AA618D3F88}" type="parTrans" cxnId="{5162A325-1B35-4505-9314-AC0DE3AB8883}">
      <dgm:prSet/>
      <dgm:spPr/>
      <dgm:t>
        <a:bodyPr/>
        <a:lstStyle/>
        <a:p>
          <a:endParaRPr lang="en-US"/>
        </a:p>
      </dgm:t>
    </dgm:pt>
    <dgm:pt modelId="{E11543A4-609D-4A19-AB9B-4C1935128531}" type="sibTrans" cxnId="{5162A325-1B35-4505-9314-AC0DE3AB8883}">
      <dgm:prSet/>
      <dgm:spPr/>
      <dgm:t>
        <a:bodyPr/>
        <a:lstStyle/>
        <a:p>
          <a:endParaRPr lang="en-US"/>
        </a:p>
      </dgm:t>
    </dgm:pt>
    <dgm:pt modelId="{A6B04AA6-096F-4347-88A1-202855D5B72E}">
      <dgm:prSet phldrT="[Text]"/>
      <dgm:spPr/>
      <dgm:t>
        <a:bodyPr/>
        <a:lstStyle/>
        <a:p>
          <a:r>
            <a:rPr lang="en-US" dirty="0"/>
            <a:t>Most likely 0 – 10 year of age or in their 30s</a:t>
          </a:r>
        </a:p>
      </dgm:t>
    </dgm:pt>
    <dgm:pt modelId="{9067B55C-A662-4ED5-BE8D-278C170540D7}" type="parTrans" cxnId="{59EB7472-5E2E-4F96-B620-646B1DEEA0BF}">
      <dgm:prSet/>
      <dgm:spPr/>
      <dgm:t>
        <a:bodyPr/>
        <a:lstStyle/>
        <a:p>
          <a:endParaRPr lang="en-US"/>
        </a:p>
      </dgm:t>
    </dgm:pt>
    <dgm:pt modelId="{A9295A14-52E5-4C4A-967B-19FC9A577602}" type="sibTrans" cxnId="{59EB7472-5E2E-4F96-B620-646B1DEEA0BF}">
      <dgm:prSet/>
      <dgm:spPr/>
      <dgm:t>
        <a:bodyPr/>
        <a:lstStyle/>
        <a:p>
          <a:endParaRPr lang="en-US"/>
        </a:p>
      </dgm:t>
    </dgm:pt>
    <dgm:pt modelId="{93DB800A-822A-4B4B-BCCC-FCD791554E1F}">
      <dgm:prSet phldrT="[Text]"/>
      <dgm:spPr>
        <a:solidFill>
          <a:srgbClr val="FF0000"/>
        </a:solidFill>
      </dgm:spPr>
      <dgm:t>
        <a:bodyPr/>
        <a:lstStyle/>
        <a:p>
          <a:r>
            <a:rPr lang="en-US" dirty="0"/>
            <a:t>Most likely a Teenager, 20’s or older then 50</a:t>
          </a:r>
        </a:p>
      </dgm:t>
    </dgm:pt>
    <dgm:pt modelId="{C27BC7F2-EE84-4229-A71E-502D9AF76AA8}" type="parTrans" cxnId="{CA2F3054-3041-4968-BCA5-72F33C8F934B}">
      <dgm:prSet/>
      <dgm:spPr/>
      <dgm:t>
        <a:bodyPr/>
        <a:lstStyle/>
        <a:p>
          <a:endParaRPr lang="en-US"/>
        </a:p>
      </dgm:t>
    </dgm:pt>
    <dgm:pt modelId="{E0909A16-9EBA-45E8-ABE8-A0B9361355CF}" type="sibTrans" cxnId="{CA2F3054-3041-4968-BCA5-72F33C8F934B}">
      <dgm:prSet/>
      <dgm:spPr/>
      <dgm:t>
        <a:bodyPr/>
        <a:lstStyle/>
        <a:p>
          <a:endParaRPr lang="en-US"/>
        </a:p>
      </dgm:t>
    </dgm:pt>
    <dgm:pt modelId="{7ED34C49-E011-4E22-B0EF-3812DE55CD43}">
      <dgm:prSet phldrT="[Text]"/>
      <dgm:spPr/>
      <dgm:t>
        <a:bodyPr/>
        <a:lstStyle/>
        <a:p>
          <a:r>
            <a:rPr lang="en-US" dirty="0"/>
            <a:t>Most likely First Class Passenger</a:t>
          </a:r>
        </a:p>
      </dgm:t>
    </dgm:pt>
    <dgm:pt modelId="{719A6625-E712-48C6-A8CE-494469EA3374}" type="parTrans" cxnId="{43542328-F3EB-46F5-9F87-66A55DD0CDFE}">
      <dgm:prSet/>
      <dgm:spPr/>
      <dgm:t>
        <a:bodyPr/>
        <a:lstStyle/>
        <a:p>
          <a:endParaRPr lang="en-US"/>
        </a:p>
      </dgm:t>
    </dgm:pt>
    <dgm:pt modelId="{B642A003-0BF3-464C-8086-8E216D05E60F}" type="sibTrans" cxnId="{43542328-F3EB-46F5-9F87-66A55DD0CDFE}">
      <dgm:prSet/>
      <dgm:spPr/>
      <dgm:t>
        <a:bodyPr/>
        <a:lstStyle/>
        <a:p>
          <a:endParaRPr lang="en-US"/>
        </a:p>
      </dgm:t>
    </dgm:pt>
    <dgm:pt modelId="{646EAF81-3A8D-4A84-AF65-BEDCD1C915CD}">
      <dgm:prSet phldrT="[Text]"/>
      <dgm:spPr>
        <a:solidFill>
          <a:srgbClr val="FF0000"/>
        </a:solidFill>
      </dgm:spPr>
      <dgm:t>
        <a:bodyPr/>
        <a:lstStyle/>
        <a:p>
          <a:r>
            <a:rPr lang="en-US" dirty="0"/>
            <a:t>Most likely Third Class Passenger</a:t>
          </a:r>
        </a:p>
      </dgm:t>
    </dgm:pt>
    <dgm:pt modelId="{A56C6070-5769-4A46-9A42-1BA0A80E72D7}" type="parTrans" cxnId="{FCAF49FF-526E-44A7-A25C-F0FC807E0051}">
      <dgm:prSet/>
      <dgm:spPr/>
      <dgm:t>
        <a:bodyPr/>
        <a:lstStyle/>
        <a:p>
          <a:endParaRPr lang="en-US"/>
        </a:p>
      </dgm:t>
    </dgm:pt>
    <dgm:pt modelId="{8A27DF2F-8F0E-4ED3-B52C-54A07739086F}" type="sibTrans" cxnId="{FCAF49FF-526E-44A7-A25C-F0FC807E0051}">
      <dgm:prSet/>
      <dgm:spPr/>
      <dgm:t>
        <a:bodyPr/>
        <a:lstStyle/>
        <a:p>
          <a:endParaRPr lang="en-US"/>
        </a:p>
      </dgm:t>
    </dgm:pt>
    <dgm:pt modelId="{01CD47D8-1DC7-4F82-BCC5-74C272F44FB4}">
      <dgm:prSet phldrT="[Text]"/>
      <dgm:spPr/>
      <dgm:t>
        <a:bodyPr/>
        <a:lstStyle/>
        <a:p>
          <a:r>
            <a:rPr lang="en-US" dirty="0"/>
            <a:t>Fare approx. £8,000</a:t>
          </a:r>
        </a:p>
      </dgm:t>
    </dgm:pt>
    <dgm:pt modelId="{3E0A3CE4-47B5-4DF4-AD51-1D87CD0745C0}" type="parTrans" cxnId="{1F55A4F5-7694-4434-96D6-8A19DEE5C465}">
      <dgm:prSet/>
      <dgm:spPr/>
      <dgm:t>
        <a:bodyPr/>
        <a:lstStyle/>
        <a:p>
          <a:endParaRPr lang="en-US"/>
        </a:p>
      </dgm:t>
    </dgm:pt>
    <dgm:pt modelId="{0059536F-CA8B-4A27-AF4D-E7D7586F2431}" type="sibTrans" cxnId="{1F55A4F5-7694-4434-96D6-8A19DEE5C465}">
      <dgm:prSet/>
      <dgm:spPr/>
      <dgm:t>
        <a:bodyPr/>
        <a:lstStyle/>
        <a:p>
          <a:endParaRPr lang="en-US"/>
        </a:p>
      </dgm:t>
    </dgm:pt>
    <dgm:pt modelId="{278A8D71-8B1E-4CCB-81CD-18C586322324}">
      <dgm:prSet phldrT="[Text]"/>
      <dgm:spPr>
        <a:solidFill>
          <a:srgbClr val="FF0000"/>
        </a:solidFill>
      </dgm:spPr>
      <dgm:t>
        <a:bodyPr/>
        <a:lstStyle/>
        <a:p>
          <a:r>
            <a:rPr lang="en-US" dirty="0"/>
            <a:t>Fare approx. £1,000</a:t>
          </a:r>
        </a:p>
      </dgm:t>
    </dgm:pt>
    <dgm:pt modelId="{65AD428E-B265-4BD8-85FD-39767EEE7257}" type="parTrans" cxnId="{04F6B33E-1877-4DC4-B9F8-FD81D7818016}">
      <dgm:prSet/>
      <dgm:spPr/>
      <dgm:t>
        <a:bodyPr/>
        <a:lstStyle/>
        <a:p>
          <a:endParaRPr lang="en-US"/>
        </a:p>
      </dgm:t>
    </dgm:pt>
    <dgm:pt modelId="{DE286CA0-03B3-46B0-8040-92C3E738F4D0}" type="sibTrans" cxnId="{04F6B33E-1877-4DC4-B9F8-FD81D7818016}">
      <dgm:prSet/>
      <dgm:spPr/>
      <dgm:t>
        <a:bodyPr/>
        <a:lstStyle/>
        <a:p>
          <a:endParaRPr lang="en-US"/>
        </a:p>
      </dgm:t>
    </dgm:pt>
    <dgm:pt modelId="{46CD2A7A-80B6-49E5-B59D-1DE0262436BE}" type="pres">
      <dgm:prSet presAssocID="{C3CC48CC-58F4-4112-B52E-8E7E77669A0E}" presName="linear" presStyleCnt="0">
        <dgm:presLayoutVars>
          <dgm:dir/>
          <dgm:resizeHandles val="exact"/>
        </dgm:presLayoutVars>
      </dgm:prSet>
      <dgm:spPr/>
    </dgm:pt>
    <dgm:pt modelId="{8E10E03E-75ED-46BA-B681-71F5B793333B}" type="pres">
      <dgm:prSet presAssocID="{BD9A417C-9FFD-43B3-9EBE-361C78CA9320}" presName="comp" presStyleCnt="0"/>
      <dgm:spPr/>
    </dgm:pt>
    <dgm:pt modelId="{61E38313-7ED3-4039-BB2E-DA7A87D78450}" type="pres">
      <dgm:prSet presAssocID="{BD9A417C-9FFD-43B3-9EBE-361C78CA9320}" presName="box" presStyleLbl="node1" presStyleIdx="0" presStyleCnt="2" custLinFactNeighborY="-70857"/>
      <dgm:spPr/>
    </dgm:pt>
    <dgm:pt modelId="{93D50D78-E010-4B05-97B8-9E651355A0F9}" type="pres">
      <dgm:prSet presAssocID="{BD9A417C-9FFD-43B3-9EBE-361C78CA9320}" presName="img" presStyleLbl="fgImgPlace1" presStyleIdx="0" presStyleCnt="2"/>
      <dgm:spPr>
        <a:blipFill>
          <a:blip xmlns:r="http://schemas.openxmlformats.org/officeDocument/2006/relationships" r:embed="rId1"/>
          <a:srcRect/>
          <a:stretch>
            <a:fillRect/>
          </a:stretch>
        </a:blipFill>
      </dgm:spPr>
    </dgm:pt>
    <dgm:pt modelId="{CF4C69F0-9E08-4E00-B128-12D405BB308B}" type="pres">
      <dgm:prSet presAssocID="{BD9A417C-9FFD-43B3-9EBE-361C78CA9320}" presName="text" presStyleLbl="node1" presStyleIdx="0" presStyleCnt="2">
        <dgm:presLayoutVars>
          <dgm:bulletEnabled val="1"/>
        </dgm:presLayoutVars>
      </dgm:prSet>
      <dgm:spPr/>
    </dgm:pt>
    <dgm:pt modelId="{C06030DF-3F09-4A6A-8F0D-EAA2F3B6B95D}" type="pres">
      <dgm:prSet presAssocID="{EA19B9AD-1337-437E-9334-83302DBF9F0C}" presName="spacer" presStyleCnt="0"/>
      <dgm:spPr/>
    </dgm:pt>
    <dgm:pt modelId="{13925E48-EA9C-4B20-8C52-FCED5C9BEEDC}" type="pres">
      <dgm:prSet presAssocID="{F8B88335-1446-4640-88F7-1BA9F44CF5DA}" presName="comp" presStyleCnt="0"/>
      <dgm:spPr/>
    </dgm:pt>
    <dgm:pt modelId="{827C6AE2-1BED-4EE8-AFCB-F8C370379153}" type="pres">
      <dgm:prSet presAssocID="{F8B88335-1446-4640-88F7-1BA9F44CF5DA}" presName="box" presStyleLbl="node1" presStyleIdx="1" presStyleCnt="2" custLinFactNeighborX="7710" custLinFactNeighborY="51"/>
      <dgm:spPr/>
    </dgm:pt>
    <dgm:pt modelId="{E7DF4271-76BD-4958-9094-3A7A004188F0}" type="pres">
      <dgm:prSet presAssocID="{F8B88335-1446-4640-88F7-1BA9F44CF5DA}" presName="img" presStyleLbl="fgImgPlace1" presStyleIdx="1" presStyleCnt="2"/>
      <dgm:spPr>
        <a:blipFill>
          <a:blip xmlns:r="http://schemas.openxmlformats.org/officeDocument/2006/relationships" r:embed="rId2"/>
          <a:srcRect/>
          <a:stretch>
            <a:fillRect t="-2000" b="-2000"/>
          </a:stretch>
        </a:blipFill>
      </dgm:spPr>
    </dgm:pt>
    <dgm:pt modelId="{6515B326-3C7F-49E1-8E2D-28ABCF901786}" type="pres">
      <dgm:prSet presAssocID="{F8B88335-1446-4640-88F7-1BA9F44CF5DA}" presName="text" presStyleLbl="node1" presStyleIdx="1" presStyleCnt="2">
        <dgm:presLayoutVars>
          <dgm:bulletEnabled val="1"/>
        </dgm:presLayoutVars>
      </dgm:prSet>
      <dgm:spPr/>
    </dgm:pt>
  </dgm:ptLst>
  <dgm:cxnLst>
    <dgm:cxn modelId="{F48DFC04-367E-4E74-A3A1-ADB43C2D40E0}" type="presOf" srcId="{F8B88335-1446-4640-88F7-1BA9F44CF5DA}" destId="{6515B326-3C7F-49E1-8E2D-28ABCF901786}" srcOrd="1" destOrd="0" presId="urn:microsoft.com/office/officeart/2005/8/layout/vList4"/>
    <dgm:cxn modelId="{308B590E-A714-4449-87AB-F2806E62D741}" type="presOf" srcId="{646EAF81-3A8D-4A84-AF65-BEDCD1C915CD}" destId="{827C6AE2-1BED-4EE8-AFCB-F8C370379153}" srcOrd="0" destOrd="3" presId="urn:microsoft.com/office/officeart/2005/8/layout/vList4"/>
    <dgm:cxn modelId="{0B53B717-6AA0-4FA3-A90E-6470E3F63A83}" type="presOf" srcId="{BD9A417C-9FFD-43B3-9EBE-361C78CA9320}" destId="{CF4C69F0-9E08-4E00-B128-12D405BB308B}" srcOrd="1" destOrd="0" presId="urn:microsoft.com/office/officeart/2005/8/layout/vList4"/>
    <dgm:cxn modelId="{5162A325-1B35-4505-9314-AC0DE3AB8883}" srcId="{F8B88335-1446-4640-88F7-1BA9F44CF5DA}" destId="{D6EF52E1-9E3F-4C06-8C89-1FA0024A23B5}" srcOrd="0" destOrd="0" parTransId="{F6A683A3-BE0C-4BD5-AEF5-52AA618D3F88}" sibTransId="{E11543A4-609D-4A19-AB9B-4C1935128531}"/>
    <dgm:cxn modelId="{43542328-F3EB-46F5-9F87-66A55DD0CDFE}" srcId="{BD9A417C-9FFD-43B3-9EBE-361C78CA9320}" destId="{7ED34C49-E011-4E22-B0EF-3812DE55CD43}" srcOrd="2" destOrd="0" parTransId="{719A6625-E712-48C6-A8CE-494469EA3374}" sibTransId="{B642A003-0BF3-464C-8086-8E216D05E60F}"/>
    <dgm:cxn modelId="{76A69A2E-7369-4BCE-BF6A-1E8210C36D06}" type="presOf" srcId="{01CD47D8-1DC7-4F82-BCC5-74C272F44FB4}" destId="{61E38313-7ED3-4039-BB2E-DA7A87D78450}" srcOrd="0" destOrd="4" presId="urn:microsoft.com/office/officeart/2005/8/layout/vList4"/>
    <dgm:cxn modelId="{56B2682F-5726-4E26-9261-AD72904CDD46}" type="presOf" srcId="{F8B88335-1446-4640-88F7-1BA9F44CF5DA}" destId="{827C6AE2-1BED-4EE8-AFCB-F8C370379153}" srcOrd="0" destOrd="0" presId="urn:microsoft.com/office/officeart/2005/8/layout/vList4"/>
    <dgm:cxn modelId="{BD590033-3E43-4AC1-AB18-CE2D2F735562}" type="presOf" srcId="{7ED34C49-E011-4E22-B0EF-3812DE55CD43}" destId="{61E38313-7ED3-4039-BB2E-DA7A87D78450}" srcOrd="0" destOrd="3" presId="urn:microsoft.com/office/officeart/2005/8/layout/vList4"/>
    <dgm:cxn modelId="{867A7038-711A-4568-A0DB-59CBAC07C7C4}" type="presOf" srcId="{E72F8615-D7DF-4E83-A786-741E08819F2B}" destId="{CF4C69F0-9E08-4E00-B128-12D405BB308B}" srcOrd="1" destOrd="1" presId="urn:microsoft.com/office/officeart/2005/8/layout/vList4"/>
    <dgm:cxn modelId="{6B9DB33E-3B43-48CC-B7A9-4F0565B248BC}" type="presOf" srcId="{278A8D71-8B1E-4CCB-81CD-18C586322324}" destId="{827C6AE2-1BED-4EE8-AFCB-F8C370379153}" srcOrd="0" destOrd="4" presId="urn:microsoft.com/office/officeart/2005/8/layout/vList4"/>
    <dgm:cxn modelId="{04F6B33E-1877-4DC4-B9F8-FD81D7818016}" srcId="{F8B88335-1446-4640-88F7-1BA9F44CF5DA}" destId="{278A8D71-8B1E-4CCB-81CD-18C586322324}" srcOrd="3" destOrd="0" parTransId="{65AD428E-B265-4BD8-85FD-39767EEE7257}" sibTransId="{DE286CA0-03B3-46B0-8040-92C3E738F4D0}"/>
    <dgm:cxn modelId="{9AA34C5C-42C8-4CCE-9A30-FE6860A3C6C8}" type="presOf" srcId="{93DB800A-822A-4B4B-BCCC-FCD791554E1F}" destId="{827C6AE2-1BED-4EE8-AFCB-F8C370379153}" srcOrd="0" destOrd="2" presId="urn:microsoft.com/office/officeart/2005/8/layout/vList4"/>
    <dgm:cxn modelId="{9A23F360-337A-4117-BEAE-A8CC3E5385F7}" srcId="{C3CC48CC-58F4-4112-B52E-8E7E77669A0E}" destId="{F8B88335-1446-4640-88F7-1BA9F44CF5DA}" srcOrd="1" destOrd="0" parTransId="{E25B1B5F-8F29-49B0-A99D-5B61012971AD}" sibTransId="{9A6C0F83-7F77-4E88-BFCC-D9A00DE58BD0}"/>
    <dgm:cxn modelId="{93A8AF50-4155-4D55-873E-CCFC97C0108C}" srcId="{BD9A417C-9FFD-43B3-9EBE-361C78CA9320}" destId="{E72F8615-D7DF-4E83-A786-741E08819F2B}" srcOrd="0" destOrd="0" parTransId="{34EDF261-D423-44B3-9901-BBC5644F1E9F}" sibTransId="{DC4E9C42-3348-4B5D-BCB0-26BE3D158150}"/>
    <dgm:cxn modelId="{59EB7472-5E2E-4F96-B620-646B1DEEA0BF}" srcId="{BD9A417C-9FFD-43B3-9EBE-361C78CA9320}" destId="{A6B04AA6-096F-4347-88A1-202855D5B72E}" srcOrd="1" destOrd="0" parTransId="{9067B55C-A662-4ED5-BE8D-278C170540D7}" sibTransId="{A9295A14-52E5-4C4A-967B-19FC9A577602}"/>
    <dgm:cxn modelId="{FDE28072-C45B-41D6-A2BE-412584927F61}" type="presOf" srcId="{A6B04AA6-096F-4347-88A1-202855D5B72E}" destId="{CF4C69F0-9E08-4E00-B128-12D405BB308B}" srcOrd="1" destOrd="2" presId="urn:microsoft.com/office/officeart/2005/8/layout/vList4"/>
    <dgm:cxn modelId="{CA2F3054-3041-4968-BCA5-72F33C8F934B}" srcId="{F8B88335-1446-4640-88F7-1BA9F44CF5DA}" destId="{93DB800A-822A-4B4B-BCCC-FCD791554E1F}" srcOrd="1" destOrd="0" parTransId="{C27BC7F2-EE84-4229-A71E-502D9AF76AA8}" sibTransId="{E0909A16-9EBA-45E8-ABE8-A0B9361355CF}"/>
    <dgm:cxn modelId="{55AB668B-8525-4DBE-8333-7194589F9817}" type="presOf" srcId="{D6EF52E1-9E3F-4C06-8C89-1FA0024A23B5}" destId="{6515B326-3C7F-49E1-8E2D-28ABCF901786}" srcOrd="1" destOrd="1" presId="urn:microsoft.com/office/officeart/2005/8/layout/vList4"/>
    <dgm:cxn modelId="{3242A294-13D8-4878-A92B-0B0D270A7404}" srcId="{C3CC48CC-58F4-4112-B52E-8E7E77669A0E}" destId="{BD9A417C-9FFD-43B3-9EBE-361C78CA9320}" srcOrd="0" destOrd="0" parTransId="{E2566BD1-632B-4C28-9704-776408C30BA4}" sibTransId="{EA19B9AD-1337-437E-9334-83302DBF9F0C}"/>
    <dgm:cxn modelId="{CDB85496-DAF2-45D7-857F-F9F6E228408E}" type="presOf" srcId="{278A8D71-8B1E-4CCB-81CD-18C586322324}" destId="{6515B326-3C7F-49E1-8E2D-28ABCF901786}" srcOrd="1" destOrd="4" presId="urn:microsoft.com/office/officeart/2005/8/layout/vList4"/>
    <dgm:cxn modelId="{D1F415CA-92FD-4608-A11A-8C48BD3763B0}" type="presOf" srcId="{D6EF52E1-9E3F-4C06-8C89-1FA0024A23B5}" destId="{827C6AE2-1BED-4EE8-AFCB-F8C370379153}" srcOrd="0" destOrd="1" presId="urn:microsoft.com/office/officeart/2005/8/layout/vList4"/>
    <dgm:cxn modelId="{6AC428D1-48AB-40CC-A02E-5717115B9AC0}" type="presOf" srcId="{646EAF81-3A8D-4A84-AF65-BEDCD1C915CD}" destId="{6515B326-3C7F-49E1-8E2D-28ABCF901786}" srcOrd="1" destOrd="3" presId="urn:microsoft.com/office/officeart/2005/8/layout/vList4"/>
    <dgm:cxn modelId="{76F766D6-55AF-4EFA-92AA-D2D1E8B7ECD8}" type="presOf" srcId="{7ED34C49-E011-4E22-B0EF-3812DE55CD43}" destId="{CF4C69F0-9E08-4E00-B128-12D405BB308B}" srcOrd="1" destOrd="3" presId="urn:microsoft.com/office/officeart/2005/8/layout/vList4"/>
    <dgm:cxn modelId="{E027C7D8-77F9-44E5-BC3C-20E232393760}" type="presOf" srcId="{BD9A417C-9FFD-43B3-9EBE-361C78CA9320}" destId="{61E38313-7ED3-4039-BB2E-DA7A87D78450}" srcOrd="0" destOrd="0" presId="urn:microsoft.com/office/officeart/2005/8/layout/vList4"/>
    <dgm:cxn modelId="{B96633DA-8215-4CFB-88BB-F87EF2B25BDD}" type="presOf" srcId="{A6B04AA6-096F-4347-88A1-202855D5B72E}" destId="{61E38313-7ED3-4039-BB2E-DA7A87D78450}" srcOrd="0" destOrd="2" presId="urn:microsoft.com/office/officeart/2005/8/layout/vList4"/>
    <dgm:cxn modelId="{5994A8DB-D269-4BE3-879F-E60F9BF635CC}" type="presOf" srcId="{93DB800A-822A-4B4B-BCCC-FCD791554E1F}" destId="{6515B326-3C7F-49E1-8E2D-28ABCF901786}" srcOrd="1" destOrd="2" presId="urn:microsoft.com/office/officeart/2005/8/layout/vList4"/>
    <dgm:cxn modelId="{ABFF8DE0-702F-41AB-8424-690918653550}" type="presOf" srcId="{E72F8615-D7DF-4E83-A786-741E08819F2B}" destId="{61E38313-7ED3-4039-BB2E-DA7A87D78450}" srcOrd="0" destOrd="1" presId="urn:microsoft.com/office/officeart/2005/8/layout/vList4"/>
    <dgm:cxn modelId="{3884E5EA-943D-41C2-ADB1-946DE12FA07E}" type="presOf" srcId="{01CD47D8-1DC7-4F82-BCC5-74C272F44FB4}" destId="{CF4C69F0-9E08-4E00-B128-12D405BB308B}" srcOrd="1" destOrd="4" presId="urn:microsoft.com/office/officeart/2005/8/layout/vList4"/>
    <dgm:cxn modelId="{1F55A4F5-7694-4434-96D6-8A19DEE5C465}" srcId="{BD9A417C-9FFD-43B3-9EBE-361C78CA9320}" destId="{01CD47D8-1DC7-4F82-BCC5-74C272F44FB4}" srcOrd="3" destOrd="0" parTransId="{3E0A3CE4-47B5-4DF4-AD51-1D87CD0745C0}" sibTransId="{0059536F-CA8B-4A27-AF4D-E7D7586F2431}"/>
    <dgm:cxn modelId="{DC2E69F6-FE8D-4B41-86C9-0F19ACABAE4B}" type="presOf" srcId="{C3CC48CC-58F4-4112-B52E-8E7E77669A0E}" destId="{46CD2A7A-80B6-49E5-B59D-1DE0262436BE}" srcOrd="0" destOrd="0" presId="urn:microsoft.com/office/officeart/2005/8/layout/vList4"/>
    <dgm:cxn modelId="{FCAF49FF-526E-44A7-A25C-F0FC807E0051}" srcId="{F8B88335-1446-4640-88F7-1BA9F44CF5DA}" destId="{646EAF81-3A8D-4A84-AF65-BEDCD1C915CD}" srcOrd="2" destOrd="0" parTransId="{A56C6070-5769-4A46-9A42-1BA0A80E72D7}" sibTransId="{8A27DF2F-8F0E-4ED3-B52C-54A07739086F}"/>
    <dgm:cxn modelId="{429E8943-22B1-408A-B42D-D13559ABFAFD}" type="presParOf" srcId="{46CD2A7A-80B6-49E5-B59D-1DE0262436BE}" destId="{8E10E03E-75ED-46BA-B681-71F5B793333B}" srcOrd="0" destOrd="0" presId="urn:microsoft.com/office/officeart/2005/8/layout/vList4"/>
    <dgm:cxn modelId="{696EF492-73DE-4B8C-955B-4785DDCA2E91}" type="presParOf" srcId="{8E10E03E-75ED-46BA-B681-71F5B793333B}" destId="{61E38313-7ED3-4039-BB2E-DA7A87D78450}" srcOrd="0" destOrd="0" presId="urn:microsoft.com/office/officeart/2005/8/layout/vList4"/>
    <dgm:cxn modelId="{BEC830EF-1BE3-4F6C-8112-F372994751BD}" type="presParOf" srcId="{8E10E03E-75ED-46BA-B681-71F5B793333B}" destId="{93D50D78-E010-4B05-97B8-9E651355A0F9}" srcOrd="1" destOrd="0" presId="urn:microsoft.com/office/officeart/2005/8/layout/vList4"/>
    <dgm:cxn modelId="{FA6E1C9E-7247-4EEC-AA86-2A6DE05AC2FB}" type="presParOf" srcId="{8E10E03E-75ED-46BA-B681-71F5B793333B}" destId="{CF4C69F0-9E08-4E00-B128-12D405BB308B}" srcOrd="2" destOrd="0" presId="urn:microsoft.com/office/officeart/2005/8/layout/vList4"/>
    <dgm:cxn modelId="{3F457462-416B-4650-8D3E-FDC76CBB9E87}" type="presParOf" srcId="{46CD2A7A-80B6-49E5-B59D-1DE0262436BE}" destId="{C06030DF-3F09-4A6A-8F0D-EAA2F3B6B95D}" srcOrd="1" destOrd="0" presId="urn:microsoft.com/office/officeart/2005/8/layout/vList4"/>
    <dgm:cxn modelId="{D0969812-A9AF-49F4-882D-76E4ACE0E317}" type="presParOf" srcId="{46CD2A7A-80B6-49E5-B59D-1DE0262436BE}" destId="{13925E48-EA9C-4B20-8C52-FCED5C9BEEDC}" srcOrd="2" destOrd="0" presId="urn:microsoft.com/office/officeart/2005/8/layout/vList4"/>
    <dgm:cxn modelId="{1A69DF57-AC56-4375-893D-528DBEA9C86D}" type="presParOf" srcId="{13925E48-EA9C-4B20-8C52-FCED5C9BEEDC}" destId="{827C6AE2-1BED-4EE8-AFCB-F8C370379153}" srcOrd="0" destOrd="0" presId="urn:microsoft.com/office/officeart/2005/8/layout/vList4"/>
    <dgm:cxn modelId="{B2A9F5FF-7A10-4349-B463-C84031B814A1}" type="presParOf" srcId="{13925E48-EA9C-4B20-8C52-FCED5C9BEEDC}" destId="{E7DF4271-76BD-4958-9094-3A7A004188F0}" srcOrd="1" destOrd="0" presId="urn:microsoft.com/office/officeart/2005/8/layout/vList4"/>
    <dgm:cxn modelId="{03125DC5-A723-40AC-A0C2-FED18C362485}" type="presParOf" srcId="{13925E48-EA9C-4B20-8C52-FCED5C9BEEDC}" destId="{6515B326-3C7F-49E1-8E2D-28ABCF90178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CC48CC-58F4-4112-B52E-8E7E77669A0E}"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D9A417C-9FFD-43B3-9EBE-361C78CA9320}">
      <dgm:prSet phldrT="[Text]"/>
      <dgm:spPr/>
      <dgm:t>
        <a:bodyPr/>
        <a:lstStyle/>
        <a:p>
          <a:r>
            <a:rPr lang="en-US" dirty="0"/>
            <a:t>Survivor</a:t>
          </a:r>
        </a:p>
      </dgm:t>
    </dgm:pt>
    <dgm:pt modelId="{E2566BD1-632B-4C28-9704-776408C30BA4}" type="parTrans" cxnId="{3242A294-13D8-4878-A92B-0B0D270A7404}">
      <dgm:prSet/>
      <dgm:spPr/>
      <dgm:t>
        <a:bodyPr/>
        <a:lstStyle/>
        <a:p>
          <a:endParaRPr lang="en-US"/>
        </a:p>
      </dgm:t>
    </dgm:pt>
    <dgm:pt modelId="{EA19B9AD-1337-437E-9334-83302DBF9F0C}" type="sibTrans" cxnId="{3242A294-13D8-4878-A92B-0B0D270A7404}">
      <dgm:prSet/>
      <dgm:spPr/>
      <dgm:t>
        <a:bodyPr/>
        <a:lstStyle/>
        <a:p>
          <a:endParaRPr lang="en-US"/>
        </a:p>
      </dgm:t>
    </dgm:pt>
    <dgm:pt modelId="{E72F8615-D7DF-4E83-A786-741E08819F2B}">
      <dgm:prSet phldrT="[Text]"/>
      <dgm:spPr/>
      <dgm:t>
        <a:bodyPr/>
        <a:lstStyle/>
        <a:p>
          <a:r>
            <a:rPr lang="en-US" dirty="0"/>
            <a:t>Most likely female</a:t>
          </a:r>
        </a:p>
      </dgm:t>
    </dgm:pt>
    <dgm:pt modelId="{34EDF261-D423-44B3-9901-BBC5644F1E9F}" type="parTrans" cxnId="{93A8AF50-4155-4D55-873E-CCFC97C0108C}">
      <dgm:prSet/>
      <dgm:spPr/>
      <dgm:t>
        <a:bodyPr/>
        <a:lstStyle/>
        <a:p>
          <a:endParaRPr lang="en-US"/>
        </a:p>
      </dgm:t>
    </dgm:pt>
    <dgm:pt modelId="{DC4E9C42-3348-4B5D-BCB0-26BE3D158150}" type="sibTrans" cxnId="{93A8AF50-4155-4D55-873E-CCFC97C0108C}">
      <dgm:prSet/>
      <dgm:spPr/>
      <dgm:t>
        <a:bodyPr/>
        <a:lstStyle/>
        <a:p>
          <a:endParaRPr lang="en-US"/>
        </a:p>
      </dgm:t>
    </dgm:pt>
    <dgm:pt modelId="{F8B88335-1446-4640-88F7-1BA9F44CF5DA}">
      <dgm:prSet phldrT="[Text]"/>
      <dgm:spPr>
        <a:solidFill>
          <a:srgbClr val="FF0000"/>
        </a:solidFill>
      </dgm:spPr>
      <dgm:t>
        <a:bodyPr/>
        <a:lstStyle/>
        <a:p>
          <a:r>
            <a:rPr lang="en-US" dirty="0"/>
            <a:t>Casualty</a:t>
          </a:r>
        </a:p>
      </dgm:t>
    </dgm:pt>
    <dgm:pt modelId="{E25B1B5F-8F29-49B0-A99D-5B61012971AD}" type="parTrans" cxnId="{9A23F360-337A-4117-BEAE-A8CC3E5385F7}">
      <dgm:prSet/>
      <dgm:spPr/>
      <dgm:t>
        <a:bodyPr/>
        <a:lstStyle/>
        <a:p>
          <a:endParaRPr lang="en-US"/>
        </a:p>
      </dgm:t>
    </dgm:pt>
    <dgm:pt modelId="{9A6C0F83-7F77-4E88-BFCC-D9A00DE58BD0}" type="sibTrans" cxnId="{9A23F360-337A-4117-BEAE-A8CC3E5385F7}">
      <dgm:prSet/>
      <dgm:spPr/>
      <dgm:t>
        <a:bodyPr/>
        <a:lstStyle/>
        <a:p>
          <a:endParaRPr lang="en-US"/>
        </a:p>
      </dgm:t>
    </dgm:pt>
    <dgm:pt modelId="{D6EF52E1-9E3F-4C06-8C89-1FA0024A23B5}">
      <dgm:prSet phldrT="[Text]"/>
      <dgm:spPr>
        <a:solidFill>
          <a:srgbClr val="FF0000"/>
        </a:solidFill>
      </dgm:spPr>
      <dgm:t>
        <a:bodyPr/>
        <a:lstStyle/>
        <a:p>
          <a:r>
            <a:rPr lang="en-US" dirty="0"/>
            <a:t>Most likely male</a:t>
          </a:r>
        </a:p>
      </dgm:t>
    </dgm:pt>
    <dgm:pt modelId="{F6A683A3-BE0C-4BD5-AEF5-52AA618D3F88}" type="parTrans" cxnId="{5162A325-1B35-4505-9314-AC0DE3AB8883}">
      <dgm:prSet/>
      <dgm:spPr/>
      <dgm:t>
        <a:bodyPr/>
        <a:lstStyle/>
        <a:p>
          <a:endParaRPr lang="en-US"/>
        </a:p>
      </dgm:t>
    </dgm:pt>
    <dgm:pt modelId="{E11543A4-609D-4A19-AB9B-4C1935128531}" type="sibTrans" cxnId="{5162A325-1B35-4505-9314-AC0DE3AB8883}">
      <dgm:prSet/>
      <dgm:spPr/>
      <dgm:t>
        <a:bodyPr/>
        <a:lstStyle/>
        <a:p>
          <a:endParaRPr lang="en-US"/>
        </a:p>
      </dgm:t>
    </dgm:pt>
    <dgm:pt modelId="{A6B04AA6-096F-4347-88A1-202855D5B72E}">
      <dgm:prSet phldrT="[Text]"/>
      <dgm:spPr/>
      <dgm:t>
        <a:bodyPr/>
        <a:lstStyle/>
        <a:p>
          <a:r>
            <a:rPr lang="en-US" dirty="0"/>
            <a:t>Most likely 0 – 10 year of age or in their 30s</a:t>
          </a:r>
        </a:p>
      </dgm:t>
    </dgm:pt>
    <dgm:pt modelId="{9067B55C-A662-4ED5-BE8D-278C170540D7}" type="parTrans" cxnId="{59EB7472-5E2E-4F96-B620-646B1DEEA0BF}">
      <dgm:prSet/>
      <dgm:spPr/>
      <dgm:t>
        <a:bodyPr/>
        <a:lstStyle/>
        <a:p>
          <a:endParaRPr lang="en-US"/>
        </a:p>
      </dgm:t>
    </dgm:pt>
    <dgm:pt modelId="{A9295A14-52E5-4C4A-967B-19FC9A577602}" type="sibTrans" cxnId="{59EB7472-5E2E-4F96-B620-646B1DEEA0BF}">
      <dgm:prSet/>
      <dgm:spPr/>
      <dgm:t>
        <a:bodyPr/>
        <a:lstStyle/>
        <a:p>
          <a:endParaRPr lang="en-US"/>
        </a:p>
      </dgm:t>
    </dgm:pt>
    <dgm:pt modelId="{93DB800A-822A-4B4B-BCCC-FCD791554E1F}">
      <dgm:prSet phldrT="[Text]"/>
      <dgm:spPr>
        <a:solidFill>
          <a:srgbClr val="FF0000"/>
        </a:solidFill>
      </dgm:spPr>
      <dgm:t>
        <a:bodyPr/>
        <a:lstStyle/>
        <a:p>
          <a:r>
            <a:rPr lang="en-US" dirty="0"/>
            <a:t>Most likely a Teenager, 20’s or older then 50</a:t>
          </a:r>
        </a:p>
      </dgm:t>
    </dgm:pt>
    <dgm:pt modelId="{C27BC7F2-EE84-4229-A71E-502D9AF76AA8}" type="parTrans" cxnId="{CA2F3054-3041-4968-BCA5-72F33C8F934B}">
      <dgm:prSet/>
      <dgm:spPr/>
      <dgm:t>
        <a:bodyPr/>
        <a:lstStyle/>
        <a:p>
          <a:endParaRPr lang="en-US"/>
        </a:p>
      </dgm:t>
    </dgm:pt>
    <dgm:pt modelId="{E0909A16-9EBA-45E8-ABE8-A0B9361355CF}" type="sibTrans" cxnId="{CA2F3054-3041-4968-BCA5-72F33C8F934B}">
      <dgm:prSet/>
      <dgm:spPr/>
      <dgm:t>
        <a:bodyPr/>
        <a:lstStyle/>
        <a:p>
          <a:endParaRPr lang="en-US"/>
        </a:p>
      </dgm:t>
    </dgm:pt>
    <dgm:pt modelId="{7ED34C49-E011-4E22-B0EF-3812DE55CD43}">
      <dgm:prSet phldrT="[Text]"/>
      <dgm:spPr/>
      <dgm:t>
        <a:bodyPr/>
        <a:lstStyle/>
        <a:p>
          <a:r>
            <a:rPr lang="en-US" dirty="0"/>
            <a:t>Most likely First Class Passenger</a:t>
          </a:r>
        </a:p>
      </dgm:t>
    </dgm:pt>
    <dgm:pt modelId="{719A6625-E712-48C6-A8CE-494469EA3374}" type="parTrans" cxnId="{43542328-F3EB-46F5-9F87-66A55DD0CDFE}">
      <dgm:prSet/>
      <dgm:spPr/>
      <dgm:t>
        <a:bodyPr/>
        <a:lstStyle/>
        <a:p>
          <a:endParaRPr lang="en-US"/>
        </a:p>
      </dgm:t>
    </dgm:pt>
    <dgm:pt modelId="{B642A003-0BF3-464C-8086-8E216D05E60F}" type="sibTrans" cxnId="{43542328-F3EB-46F5-9F87-66A55DD0CDFE}">
      <dgm:prSet/>
      <dgm:spPr/>
      <dgm:t>
        <a:bodyPr/>
        <a:lstStyle/>
        <a:p>
          <a:endParaRPr lang="en-US"/>
        </a:p>
      </dgm:t>
    </dgm:pt>
    <dgm:pt modelId="{646EAF81-3A8D-4A84-AF65-BEDCD1C915CD}">
      <dgm:prSet phldrT="[Text]"/>
      <dgm:spPr>
        <a:solidFill>
          <a:srgbClr val="FF0000"/>
        </a:solidFill>
      </dgm:spPr>
      <dgm:t>
        <a:bodyPr/>
        <a:lstStyle/>
        <a:p>
          <a:r>
            <a:rPr lang="en-US" dirty="0"/>
            <a:t>Most likely Third Class Passenger</a:t>
          </a:r>
        </a:p>
      </dgm:t>
    </dgm:pt>
    <dgm:pt modelId="{A56C6070-5769-4A46-9A42-1BA0A80E72D7}" type="parTrans" cxnId="{FCAF49FF-526E-44A7-A25C-F0FC807E0051}">
      <dgm:prSet/>
      <dgm:spPr/>
      <dgm:t>
        <a:bodyPr/>
        <a:lstStyle/>
        <a:p>
          <a:endParaRPr lang="en-US"/>
        </a:p>
      </dgm:t>
    </dgm:pt>
    <dgm:pt modelId="{8A27DF2F-8F0E-4ED3-B52C-54A07739086F}" type="sibTrans" cxnId="{FCAF49FF-526E-44A7-A25C-F0FC807E0051}">
      <dgm:prSet/>
      <dgm:spPr/>
      <dgm:t>
        <a:bodyPr/>
        <a:lstStyle/>
        <a:p>
          <a:endParaRPr lang="en-US"/>
        </a:p>
      </dgm:t>
    </dgm:pt>
    <dgm:pt modelId="{01CD47D8-1DC7-4F82-BCC5-74C272F44FB4}">
      <dgm:prSet phldrT="[Text]"/>
      <dgm:spPr/>
      <dgm:t>
        <a:bodyPr/>
        <a:lstStyle/>
        <a:p>
          <a:r>
            <a:rPr lang="en-US" dirty="0"/>
            <a:t>Fare approx. £8,000</a:t>
          </a:r>
        </a:p>
      </dgm:t>
    </dgm:pt>
    <dgm:pt modelId="{3E0A3CE4-47B5-4DF4-AD51-1D87CD0745C0}" type="parTrans" cxnId="{1F55A4F5-7694-4434-96D6-8A19DEE5C465}">
      <dgm:prSet/>
      <dgm:spPr/>
      <dgm:t>
        <a:bodyPr/>
        <a:lstStyle/>
        <a:p>
          <a:endParaRPr lang="en-US"/>
        </a:p>
      </dgm:t>
    </dgm:pt>
    <dgm:pt modelId="{0059536F-CA8B-4A27-AF4D-E7D7586F2431}" type="sibTrans" cxnId="{1F55A4F5-7694-4434-96D6-8A19DEE5C465}">
      <dgm:prSet/>
      <dgm:spPr/>
      <dgm:t>
        <a:bodyPr/>
        <a:lstStyle/>
        <a:p>
          <a:endParaRPr lang="en-US"/>
        </a:p>
      </dgm:t>
    </dgm:pt>
    <dgm:pt modelId="{278A8D71-8B1E-4CCB-81CD-18C586322324}">
      <dgm:prSet phldrT="[Text]"/>
      <dgm:spPr>
        <a:solidFill>
          <a:srgbClr val="FF0000"/>
        </a:solidFill>
      </dgm:spPr>
      <dgm:t>
        <a:bodyPr/>
        <a:lstStyle/>
        <a:p>
          <a:r>
            <a:rPr lang="en-US" dirty="0"/>
            <a:t>Fare approx. £1,000</a:t>
          </a:r>
        </a:p>
      </dgm:t>
    </dgm:pt>
    <dgm:pt modelId="{65AD428E-B265-4BD8-85FD-39767EEE7257}" type="parTrans" cxnId="{04F6B33E-1877-4DC4-B9F8-FD81D7818016}">
      <dgm:prSet/>
      <dgm:spPr/>
      <dgm:t>
        <a:bodyPr/>
        <a:lstStyle/>
        <a:p>
          <a:endParaRPr lang="en-US"/>
        </a:p>
      </dgm:t>
    </dgm:pt>
    <dgm:pt modelId="{DE286CA0-03B3-46B0-8040-92C3E738F4D0}" type="sibTrans" cxnId="{04F6B33E-1877-4DC4-B9F8-FD81D7818016}">
      <dgm:prSet/>
      <dgm:spPr/>
      <dgm:t>
        <a:bodyPr/>
        <a:lstStyle/>
        <a:p>
          <a:endParaRPr lang="en-US"/>
        </a:p>
      </dgm:t>
    </dgm:pt>
    <dgm:pt modelId="{46CD2A7A-80B6-49E5-B59D-1DE0262436BE}" type="pres">
      <dgm:prSet presAssocID="{C3CC48CC-58F4-4112-B52E-8E7E77669A0E}" presName="linear" presStyleCnt="0">
        <dgm:presLayoutVars>
          <dgm:dir/>
          <dgm:resizeHandles val="exact"/>
        </dgm:presLayoutVars>
      </dgm:prSet>
      <dgm:spPr/>
    </dgm:pt>
    <dgm:pt modelId="{8E10E03E-75ED-46BA-B681-71F5B793333B}" type="pres">
      <dgm:prSet presAssocID="{BD9A417C-9FFD-43B3-9EBE-361C78CA9320}" presName="comp" presStyleCnt="0"/>
      <dgm:spPr/>
    </dgm:pt>
    <dgm:pt modelId="{61E38313-7ED3-4039-BB2E-DA7A87D78450}" type="pres">
      <dgm:prSet presAssocID="{BD9A417C-9FFD-43B3-9EBE-361C78CA9320}" presName="box" presStyleLbl="node1" presStyleIdx="0" presStyleCnt="2" custLinFactNeighborY="-70857"/>
      <dgm:spPr/>
    </dgm:pt>
    <dgm:pt modelId="{93D50D78-E010-4B05-97B8-9E651355A0F9}" type="pres">
      <dgm:prSet presAssocID="{BD9A417C-9FFD-43B3-9EBE-361C78CA9320}" presName="img" presStyleLbl="fgImgPlace1" presStyleIdx="0" presStyleCnt="2"/>
      <dgm:spPr>
        <a:blipFill>
          <a:blip xmlns:r="http://schemas.openxmlformats.org/officeDocument/2006/relationships" r:embed="rId1"/>
          <a:srcRect/>
          <a:stretch>
            <a:fillRect/>
          </a:stretch>
        </a:blipFill>
      </dgm:spPr>
    </dgm:pt>
    <dgm:pt modelId="{CF4C69F0-9E08-4E00-B128-12D405BB308B}" type="pres">
      <dgm:prSet presAssocID="{BD9A417C-9FFD-43B3-9EBE-361C78CA9320}" presName="text" presStyleLbl="node1" presStyleIdx="0" presStyleCnt="2">
        <dgm:presLayoutVars>
          <dgm:bulletEnabled val="1"/>
        </dgm:presLayoutVars>
      </dgm:prSet>
      <dgm:spPr/>
    </dgm:pt>
    <dgm:pt modelId="{C06030DF-3F09-4A6A-8F0D-EAA2F3B6B95D}" type="pres">
      <dgm:prSet presAssocID="{EA19B9AD-1337-437E-9334-83302DBF9F0C}" presName="spacer" presStyleCnt="0"/>
      <dgm:spPr/>
    </dgm:pt>
    <dgm:pt modelId="{13925E48-EA9C-4B20-8C52-FCED5C9BEEDC}" type="pres">
      <dgm:prSet presAssocID="{F8B88335-1446-4640-88F7-1BA9F44CF5DA}" presName="comp" presStyleCnt="0"/>
      <dgm:spPr/>
    </dgm:pt>
    <dgm:pt modelId="{827C6AE2-1BED-4EE8-AFCB-F8C370379153}" type="pres">
      <dgm:prSet presAssocID="{F8B88335-1446-4640-88F7-1BA9F44CF5DA}" presName="box" presStyleLbl="node1" presStyleIdx="1" presStyleCnt="2" custLinFactNeighborY="5334"/>
      <dgm:spPr/>
    </dgm:pt>
    <dgm:pt modelId="{E7DF4271-76BD-4958-9094-3A7A004188F0}" type="pres">
      <dgm:prSet presAssocID="{F8B88335-1446-4640-88F7-1BA9F44CF5DA}" presName="img" presStyleLbl="fgImgPlace1" presStyleIdx="1" presStyleCnt="2"/>
      <dgm:spPr>
        <a:blipFill>
          <a:blip xmlns:r="http://schemas.openxmlformats.org/officeDocument/2006/relationships" r:embed="rId2"/>
          <a:srcRect/>
          <a:stretch>
            <a:fillRect t="-2000" b="-2000"/>
          </a:stretch>
        </a:blipFill>
      </dgm:spPr>
    </dgm:pt>
    <dgm:pt modelId="{6515B326-3C7F-49E1-8E2D-28ABCF901786}" type="pres">
      <dgm:prSet presAssocID="{F8B88335-1446-4640-88F7-1BA9F44CF5DA}" presName="text" presStyleLbl="node1" presStyleIdx="1" presStyleCnt="2">
        <dgm:presLayoutVars>
          <dgm:bulletEnabled val="1"/>
        </dgm:presLayoutVars>
      </dgm:prSet>
      <dgm:spPr/>
    </dgm:pt>
  </dgm:ptLst>
  <dgm:cxnLst>
    <dgm:cxn modelId="{F48DFC04-367E-4E74-A3A1-ADB43C2D40E0}" type="presOf" srcId="{F8B88335-1446-4640-88F7-1BA9F44CF5DA}" destId="{6515B326-3C7F-49E1-8E2D-28ABCF901786}" srcOrd="1" destOrd="0" presId="urn:microsoft.com/office/officeart/2005/8/layout/vList4"/>
    <dgm:cxn modelId="{308B590E-A714-4449-87AB-F2806E62D741}" type="presOf" srcId="{646EAF81-3A8D-4A84-AF65-BEDCD1C915CD}" destId="{827C6AE2-1BED-4EE8-AFCB-F8C370379153}" srcOrd="0" destOrd="3" presId="urn:microsoft.com/office/officeart/2005/8/layout/vList4"/>
    <dgm:cxn modelId="{0B53B717-6AA0-4FA3-A90E-6470E3F63A83}" type="presOf" srcId="{BD9A417C-9FFD-43B3-9EBE-361C78CA9320}" destId="{CF4C69F0-9E08-4E00-B128-12D405BB308B}" srcOrd="1" destOrd="0" presId="urn:microsoft.com/office/officeart/2005/8/layout/vList4"/>
    <dgm:cxn modelId="{5162A325-1B35-4505-9314-AC0DE3AB8883}" srcId="{F8B88335-1446-4640-88F7-1BA9F44CF5DA}" destId="{D6EF52E1-9E3F-4C06-8C89-1FA0024A23B5}" srcOrd="0" destOrd="0" parTransId="{F6A683A3-BE0C-4BD5-AEF5-52AA618D3F88}" sibTransId="{E11543A4-609D-4A19-AB9B-4C1935128531}"/>
    <dgm:cxn modelId="{43542328-F3EB-46F5-9F87-66A55DD0CDFE}" srcId="{BD9A417C-9FFD-43B3-9EBE-361C78CA9320}" destId="{7ED34C49-E011-4E22-B0EF-3812DE55CD43}" srcOrd="2" destOrd="0" parTransId="{719A6625-E712-48C6-A8CE-494469EA3374}" sibTransId="{B642A003-0BF3-464C-8086-8E216D05E60F}"/>
    <dgm:cxn modelId="{76A69A2E-7369-4BCE-BF6A-1E8210C36D06}" type="presOf" srcId="{01CD47D8-1DC7-4F82-BCC5-74C272F44FB4}" destId="{61E38313-7ED3-4039-BB2E-DA7A87D78450}" srcOrd="0" destOrd="4" presId="urn:microsoft.com/office/officeart/2005/8/layout/vList4"/>
    <dgm:cxn modelId="{56B2682F-5726-4E26-9261-AD72904CDD46}" type="presOf" srcId="{F8B88335-1446-4640-88F7-1BA9F44CF5DA}" destId="{827C6AE2-1BED-4EE8-AFCB-F8C370379153}" srcOrd="0" destOrd="0" presId="urn:microsoft.com/office/officeart/2005/8/layout/vList4"/>
    <dgm:cxn modelId="{BD590033-3E43-4AC1-AB18-CE2D2F735562}" type="presOf" srcId="{7ED34C49-E011-4E22-B0EF-3812DE55CD43}" destId="{61E38313-7ED3-4039-BB2E-DA7A87D78450}" srcOrd="0" destOrd="3" presId="urn:microsoft.com/office/officeart/2005/8/layout/vList4"/>
    <dgm:cxn modelId="{867A7038-711A-4568-A0DB-59CBAC07C7C4}" type="presOf" srcId="{E72F8615-D7DF-4E83-A786-741E08819F2B}" destId="{CF4C69F0-9E08-4E00-B128-12D405BB308B}" srcOrd="1" destOrd="1" presId="urn:microsoft.com/office/officeart/2005/8/layout/vList4"/>
    <dgm:cxn modelId="{6B9DB33E-3B43-48CC-B7A9-4F0565B248BC}" type="presOf" srcId="{278A8D71-8B1E-4CCB-81CD-18C586322324}" destId="{827C6AE2-1BED-4EE8-AFCB-F8C370379153}" srcOrd="0" destOrd="4" presId="urn:microsoft.com/office/officeart/2005/8/layout/vList4"/>
    <dgm:cxn modelId="{04F6B33E-1877-4DC4-B9F8-FD81D7818016}" srcId="{F8B88335-1446-4640-88F7-1BA9F44CF5DA}" destId="{278A8D71-8B1E-4CCB-81CD-18C586322324}" srcOrd="3" destOrd="0" parTransId="{65AD428E-B265-4BD8-85FD-39767EEE7257}" sibTransId="{DE286CA0-03B3-46B0-8040-92C3E738F4D0}"/>
    <dgm:cxn modelId="{9AA34C5C-42C8-4CCE-9A30-FE6860A3C6C8}" type="presOf" srcId="{93DB800A-822A-4B4B-BCCC-FCD791554E1F}" destId="{827C6AE2-1BED-4EE8-AFCB-F8C370379153}" srcOrd="0" destOrd="2" presId="urn:microsoft.com/office/officeart/2005/8/layout/vList4"/>
    <dgm:cxn modelId="{9A23F360-337A-4117-BEAE-A8CC3E5385F7}" srcId="{C3CC48CC-58F4-4112-B52E-8E7E77669A0E}" destId="{F8B88335-1446-4640-88F7-1BA9F44CF5DA}" srcOrd="1" destOrd="0" parTransId="{E25B1B5F-8F29-49B0-A99D-5B61012971AD}" sibTransId="{9A6C0F83-7F77-4E88-BFCC-D9A00DE58BD0}"/>
    <dgm:cxn modelId="{93A8AF50-4155-4D55-873E-CCFC97C0108C}" srcId="{BD9A417C-9FFD-43B3-9EBE-361C78CA9320}" destId="{E72F8615-D7DF-4E83-A786-741E08819F2B}" srcOrd="0" destOrd="0" parTransId="{34EDF261-D423-44B3-9901-BBC5644F1E9F}" sibTransId="{DC4E9C42-3348-4B5D-BCB0-26BE3D158150}"/>
    <dgm:cxn modelId="{59EB7472-5E2E-4F96-B620-646B1DEEA0BF}" srcId="{BD9A417C-9FFD-43B3-9EBE-361C78CA9320}" destId="{A6B04AA6-096F-4347-88A1-202855D5B72E}" srcOrd="1" destOrd="0" parTransId="{9067B55C-A662-4ED5-BE8D-278C170540D7}" sibTransId="{A9295A14-52E5-4C4A-967B-19FC9A577602}"/>
    <dgm:cxn modelId="{FDE28072-C45B-41D6-A2BE-412584927F61}" type="presOf" srcId="{A6B04AA6-096F-4347-88A1-202855D5B72E}" destId="{CF4C69F0-9E08-4E00-B128-12D405BB308B}" srcOrd="1" destOrd="2" presId="urn:microsoft.com/office/officeart/2005/8/layout/vList4"/>
    <dgm:cxn modelId="{CA2F3054-3041-4968-BCA5-72F33C8F934B}" srcId="{F8B88335-1446-4640-88F7-1BA9F44CF5DA}" destId="{93DB800A-822A-4B4B-BCCC-FCD791554E1F}" srcOrd="1" destOrd="0" parTransId="{C27BC7F2-EE84-4229-A71E-502D9AF76AA8}" sibTransId="{E0909A16-9EBA-45E8-ABE8-A0B9361355CF}"/>
    <dgm:cxn modelId="{55AB668B-8525-4DBE-8333-7194589F9817}" type="presOf" srcId="{D6EF52E1-9E3F-4C06-8C89-1FA0024A23B5}" destId="{6515B326-3C7F-49E1-8E2D-28ABCF901786}" srcOrd="1" destOrd="1" presId="urn:microsoft.com/office/officeart/2005/8/layout/vList4"/>
    <dgm:cxn modelId="{3242A294-13D8-4878-A92B-0B0D270A7404}" srcId="{C3CC48CC-58F4-4112-B52E-8E7E77669A0E}" destId="{BD9A417C-9FFD-43B3-9EBE-361C78CA9320}" srcOrd="0" destOrd="0" parTransId="{E2566BD1-632B-4C28-9704-776408C30BA4}" sibTransId="{EA19B9AD-1337-437E-9334-83302DBF9F0C}"/>
    <dgm:cxn modelId="{CDB85496-DAF2-45D7-857F-F9F6E228408E}" type="presOf" srcId="{278A8D71-8B1E-4CCB-81CD-18C586322324}" destId="{6515B326-3C7F-49E1-8E2D-28ABCF901786}" srcOrd="1" destOrd="4" presId="urn:microsoft.com/office/officeart/2005/8/layout/vList4"/>
    <dgm:cxn modelId="{D1F415CA-92FD-4608-A11A-8C48BD3763B0}" type="presOf" srcId="{D6EF52E1-9E3F-4C06-8C89-1FA0024A23B5}" destId="{827C6AE2-1BED-4EE8-AFCB-F8C370379153}" srcOrd="0" destOrd="1" presId="urn:microsoft.com/office/officeart/2005/8/layout/vList4"/>
    <dgm:cxn modelId="{6AC428D1-48AB-40CC-A02E-5717115B9AC0}" type="presOf" srcId="{646EAF81-3A8D-4A84-AF65-BEDCD1C915CD}" destId="{6515B326-3C7F-49E1-8E2D-28ABCF901786}" srcOrd="1" destOrd="3" presId="urn:microsoft.com/office/officeart/2005/8/layout/vList4"/>
    <dgm:cxn modelId="{76F766D6-55AF-4EFA-92AA-D2D1E8B7ECD8}" type="presOf" srcId="{7ED34C49-E011-4E22-B0EF-3812DE55CD43}" destId="{CF4C69F0-9E08-4E00-B128-12D405BB308B}" srcOrd="1" destOrd="3" presId="urn:microsoft.com/office/officeart/2005/8/layout/vList4"/>
    <dgm:cxn modelId="{E027C7D8-77F9-44E5-BC3C-20E232393760}" type="presOf" srcId="{BD9A417C-9FFD-43B3-9EBE-361C78CA9320}" destId="{61E38313-7ED3-4039-BB2E-DA7A87D78450}" srcOrd="0" destOrd="0" presId="urn:microsoft.com/office/officeart/2005/8/layout/vList4"/>
    <dgm:cxn modelId="{B96633DA-8215-4CFB-88BB-F87EF2B25BDD}" type="presOf" srcId="{A6B04AA6-096F-4347-88A1-202855D5B72E}" destId="{61E38313-7ED3-4039-BB2E-DA7A87D78450}" srcOrd="0" destOrd="2" presId="urn:microsoft.com/office/officeart/2005/8/layout/vList4"/>
    <dgm:cxn modelId="{5994A8DB-D269-4BE3-879F-E60F9BF635CC}" type="presOf" srcId="{93DB800A-822A-4B4B-BCCC-FCD791554E1F}" destId="{6515B326-3C7F-49E1-8E2D-28ABCF901786}" srcOrd="1" destOrd="2" presId="urn:microsoft.com/office/officeart/2005/8/layout/vList4"/>
    <dgm:cxn modelId="{ABFF8DE0-702F-41AB-8424-690918653550}" type="presOf" srcId="{E72F8615-D7DF-4E83-A786-741E08819F2B}" destId="{61E38313-7ED3-4039-BB2E-DA7A87D78450}" srcOrd="0" destOrd="1" presId="urn:microsoft.com/office/officeart/2005/8/layout/vList4"/>
    <dgm:cxn modelId="{3884E5EA-943D-41C2-ADB1-946DE12FA07E}" type="presOf" srcId="{01CD47D8-1DC7-4F82-BCC5-74C272F44FB4}" destId="{CF4C69F0-9E08-4E00-B128-12D405BB308B}" srcOrd="1" destOrd="4" presId="urn:microsoft.com/office/officeart/2005/8/layout/vList4"/>
    <dgm:cxn modelId="{1F55A4F5-7694-4434-96D6-8A19DEE5C465}" srcId="{BD9A417C-9FFD-43B3-9EBE-361C78CA9320}" destId="{01CD47D8-1DC7-4F82-BCC5-74C272F44FB4}" srcOrd="3" destOrd="0" parTransId="{3E0A3CE4-47B5-4DF4-AD51-1D87CD0745C0}" sibTransId="{0059536F-CA8B-4A27-AF4D-E7D7586F2431}"/>
    <dgm:cxn modelId="{DC2E69F6-FE8D-4B41-86C9-0F19ACABAE4B}" type="presOf" srcId="{C3CC48CC-58F4-4112-B52E-8E7E77669A0E}" destId="{46CD2A7A-80B6-49E5-B59D-1DE0262436BE}" srcOrd="0" destOrd="0" presId="urn:microsoft.com/office/officeart/2005/8/layout/vList4"/>
    <dgm:cxn modelId="{FCAF49FF-526E-44A7-A25C-F0FC807E0051}" srcId="{F8B88335-1446-4640-88F7-1BA9F44CF5DA}" destId="{646EAF81-3A8D-4A84-AF65-BEDCD1C915CD}" srcOrd="2" destOrd="0" parTransId="{A56C6070-5769-4A46-9A42-1BA0A80E72D7}" sibTransId="{8A27DF2F-8F0E-4ED3-B52C-54A07739086F}"/>
    <dgm:cxn modelId="{429E8943-22B1-408A-B42D-D13559ABFAFD}" type="presParOf" srcId="{46CD2A7A-80B6-49E5-B59D-1DE0262436BE}" destId="{8E10E03E-75ED-46BA-B681-71F5B793333B}" srcOrd="0" destOrd="0" presId="urn:microsoft.com/office/officeart/2005/8/layout/vList4"/>
    <dgm:cxn modelId="{696EF492-73DE-4B8C-955B-4785DDCA2E91}" type="presParOf" srcId="{8E10E03E-75ED-46BA-B681-71F5B793333B}" destId="{61E38313-7ED3-4039-BB2E-DA7A87D78450}" srcOrd="0" destOrd="0" presId="urn:microsoft.com/office/officeart/2005/8/layout/vList4"/>
    <dgm:cxn modelId="{BEC830EF-1BE3-4F6C-8112-F372994751BD}" type="presParOf" srcId="{8E10E03E-75ED-46BA-B681-71F5B793333B}" destId="{93D50D78-E010-4B05-97B8-9E651355A0F9}" srcOrd="1" destOrd="0" presId="urn:microsoft.com/office/officeart/2005/8/layout/vList4"/>
    <dgm:cxn modelId="{FA6E1C9E-7247-4EEC-AA86-2A6DE05AC2FB}" type="presParOf" srcId="{8E10E03E-75ED-46BA-B681-71F5B793333B}" destId="{CF4C69F0-9E08-4E00-B128-12D405BB308B}" srcOrd="2" destOrd="0" presId="urn:microsoft.com/office/officeart/2005/8/layout/vList4"/>
    <dgm:cxn modelId="{3F457462-416B-4650-8D3E-FDC76CBB9E87}" type="presParOf" srcId="{46CD2A7A-80B6-49E5-B59D-1DE0262436BE}" destId="{C06030DF-3F09-4A6A-8F0D-EAA2F3B6B95D}" srcOrd="1" destOrd="0" presId="urn:microsoft.com/office/officeart/2005/8/layout/vList4"/>
    <dgm:cxn modelId="{D0969812-A9AF-49F4-882D-76E4ACE0E317}" type="presParOf" srcId="{46CD2A7A-80B6-49E5-B59D-1DE0262436BE}" destId="{13925E48-EA9C-4B20-8C52-FCED5C9BEEDC}" srcOrd="2" destOrd="0" presId="urn:microsoft.com/office/officeart/2005/8/layout/vList4"/>
    <dgm:cxn modelId="{1A69DF57-AC56-4375-893D-528DBEA9C86D}" type="presParOf" srcId="{13925E48-EA9C-4B20-8C52-FCED5C9BEEDC}" destId="{827C6AE2-1BED-4EE8-AFCB-F8C370379153}" srcOrd="0" destOrd="0" presId="urn:microsoft.com/office/officeart/2005/8/layout/vList4"/>
    <dgm:cxn modelId="{B2A9F5FF-7A10-4349-B463-C84031B814A1}" type="presParOf" srcId="{13925E48-EA9C-4B20-8C52-FCED5C9BEEDC}" destId="{E7DF4271-76BD-4958-9094-3A7A004188F0}" srcOrd="1" destOrd="0" presId="urn:microsoft.com/office/officeart/2005/8/layout/vList4"/>
    <dgm:cxn modelId="{03125DC5-A723-40AC-A0C2-FED18C362485}" type="presParOf" srcId="{13925E48-EA9C-4B20-8C52-FCED5C9BEEDC}" destId="{6515B326-3C7F-49E1-8E2D-28ABCF90178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38313-7ED3-4039-BB2E-DA7A87D78450}">
      <dsp:nvSpPr>
        <dsp:cNvPr id="0" name=""/>
        <dsp:cNvSpPr/>
      </dsp:nvSpPr>
      <dsp:spPr>
        <a:xfrm>
          <a:off x="0" y="0"/>
          <a:ext cx="6096000" cy="2088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Survivor</a:t>
          </a:r>
        </a:p>
        <a:p>
          <a:pPr marL="285750" lvl="1" indent="-285750" algn="l" defTabSz="1422400">
            <a:lnSpc>
              <a:spcPct val="90000"/>
            </a:lnSpc>
            <a:spcBef>
              <a:spcPct val="0"/>
            </a:spcBef>
            <a:spcAft>
              <a:spcPct val="15000"/>
            </a:spcAft>
            <a:buChar char="•"/>
          </a:pPr>
          <a:r>
            <a:rPr lang="en-US" sz="3200" kern="1200" dirty="0"/>
            <a:t>Most likely female</a:t>
          </a:r>
        </a:p>
        <a:p>
          <a:pPr marL="285750" lvl="1" indent="-285750" algn="l" defTabSz="1422400">
            <a:lnSpc>
              <a:spcPct val="90000"/>
            </a:lnSpc>
            <a:spcBef>
              <a:spcPct val="0"/>
            </a:spcBef>
            <a:spcAft>
              <a:spcPct val="15000"/>
            </a:spcAft>
            <a:buChar char="•"/>
          </a:pPr>
          <a:r>
            <a:rPr lang="en-US" sz="3200" kern="1200" dirty="0"/>
            <a:t>??</a:t>
          </a:r>
        </a:p>
      </dsp:txBody>
      <dsp:txXfrm>
        <a:off x="1428056" y="0"/>
        <a:ext cx="4667943" cy="2088568"/>
      </dsp:txXfrm>
    </dsp:sp>
    <dsp:sp modelId="{93D50D78-E010-4B05-97B8-9E651355A0F9}">
      <dsp:nvSpPr>
        <dsp:cNvPr id="0" name=""/>
        <dsp:cNvSpPr/>
      </dsp:nvSpPr>
      <dsp:spPr>
        <a:xfrm>
          <a:off x="208856" y="208856"/>
          <a:ext cx="1219200" cy="1670854"/>
        </a:xfrm>
        <a:prstGeom prst="roundRect">
          <a:avLst>
            <a:gd name="adj" fmla="val 10000"/>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7C6AE2-1BED-4EE8-AFCB-F8C370379153}">
      <dsp:nvSpPr>
        <dsp:cNvPr id="0" name=""/>
        <dsp:cNvSpPr/>
      </dsp:nvSpPr>
      <dsp:spPr>
        <a:xfrm>
          <a:off x="0" y="2298496"/>
          <a:ext cx="6096000" cy="208856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Casualty</a:t>
          </a:r>
        </a:p>
        <a:p>
          <a:pPr marL="285750" lvl="1" indent="-285750" algn="l" defTabSz="1422400">
            <a:lnSpc>
              <a:spcPct val="90000"/>
            </a:lnSpc>
            <a:spcBef>
              <a:spcPct val="0"/>
            </a:spcBef>
            <a:spcAft>
              <a:spcPct val="15000"/>
            </a:spcAft>
            <a:buChar char="•"/>
          </a:pPr>
          <a:r>
            <a:rPr lang="en-US" sz="3200" kern="1200" dirty="0"/>
            <a:t>Most likely male</a:t>
          </a:r>
        </a:p>
        <a:p>
          <a:pPr marL="285750" lvl="1" indent="-285750" algn="l" defTabSz="1422400">
            <a:lnSpc>
              <a:spcPct val="90000"/>
            </a:lnSpc>
            <a:spcBef>
              <a:spcPct val="0"/>
            </a:spcBef>
            <a:spcAft>
              <a:spcPct val="15000"/>
            </a:spcAft>
            <a:buChar char="•"/>
          </a:pPr>
          <a:r>
            <a:rPr lang="en-US" sz="3200" kern="1200" dirty="0"/>
            <a:t>??</a:t>
          </a:r>
        </a:p>
      </dsp:txBody>
      <dsp:txXfrm>
        <a:off x="1428056" y="2298496"/>
        <a:ext cx="4667943" cy="2088568"/>
      </dsp:txXfrm>
    </dsp:sp>
    <dsp:sp modelId="{E7DF4271-76BD-4958-9094-3A7A004188F0}">
      <dsp:nvSpPr>
        <dsp:cNvPr id="0" name=""/>
        <dsp:cNvSpPr/>
      </dsp:nvSpPr>
      <dsp:spPr>
        <a:xfrm>
          <a:off x="208856" y="2506282"/>
          <a:ext cx="1219200" cy="1670854"/>
        </a:xfrm>
        <a:prstGeom prst="roundRect">
          <a:avLst>
            <a:gd name="adj" fmla="val 10000"/>
          </a:avLst>
        </a:prstGeom>
        <a:blipFill>
          <a:blip xmlns:r="http://schemas.openxmlformats.org/officeDocument/2006/relationships" r:embed="rId2"/>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38313-7ED3-4039-BB2E-DA7A87D78450}">
      <dsp:nvSpPr>
        <dsp:cNvPr id="0" name=""/>
        <dsp:cNvSpPr/>
      </dsp:nvSpPr>
      <dsp:spPr>
        <a:xfrm>
          <a:off x="0" y="0"/>
          <a:ext cx="6096000" cy="2088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Survivor</a:t>
          </a:r>
        </a:p>
        <a:p>
          <a:pPr marL="285750" lvl="1" indent="-285750" algn="l" defTabSz="1422400">
            <a:lnSpc>
              <a:spcPct val="90000"/>
            </a:lnSpc>
            <a:spcBef>
              <a:spcPct val="0"/>
            </a:spcBef>
            <a:spcAft>
              <a:spcPct val="15000"/>
            </a:spcAft>
            <a:buChar char="•"/>
          </a:pPr>
          <a:r>
            <a:rPr lang="en-US" sz="3200" kern="1200" dirty="0"/>
            <a:t>Most likely female</a:t>
          </a:r>
        </a:p>
        <a:p>
          <a:pPr marL="285750" lvl="1" indent="-285750" algn="l" defTabSz="1422400">
            <a:lnSpc>
              <a:spcPct val="90000"/>
            </a:lnSpc>
            <a:spcBef>
              <a:spcPct val="0"/>
            </a:spcBef>
            <a:spcAft>
              <a:spcPct val="15000"/>
            </a:spcAft>
            <a:buChar char="•"/>
          </a:pPr>
          <a:r>
            <a:rPr lang="en-US" sz="3200" kern="1200" dirty="0"/>
            <a:t>Younger ?</a:t>
          </a:r>
        </a:p>
      </dsp:txBody>
      <dsp:txXfrm>
        <a:off x="1428056" y="0"/>
        <a:ext cx="4667943" cy="2088568"/>
      </dsp:txXfrm>
    </dsp:sp>
    <dsp:sp modelId="{93D50D78-E010-4B05-97B8-9E651355A0F9}">
      <dsp:nvSpPr>
        <dsp:cNvPr id="0" name=""/>
        <dsp:cNvSpPr/>
      </dsp:nvSpPr>
      <dsp:spPr>
        <a:xfrm>
          <a:off x="208856" y="208856"/>
          <a:ext cx="1219200" cy="1670854"/>
        </a:xfrm>
        <a:prstGeom prst="roundRect">
          <a:avLst>
            <a:gd name="adj" fmla="val 10000"/>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7C6AE2-1BED-4EE8-AFCB-F8C370379153}">
      <dsp:nvSpPr>
        <dsp:cNvPr id="0" name=""/>
        <dsp:cNvSpPr/>
      </dsp:nvSpPr>
      <dsp:spPr>
        <a:xfrm>
          <a:off x="0" y="2298496"/>
          <a:ext cx="6096000" cy="208856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AU" sz="4100" b="0" i="0" kern="1200" dirty="0"/>
            <a:t>Casualty</a:t>
          </a:r>
          <a:endParaRPr lang="en-US" sz="4100" kern="1200" dirty="0"/>
        </a:p>
        <a:p>
          <a:pPr marL="285750" lvl="1" indent="-285750" algn="l" defTabSz="1422400">
            <a:lnSpc>
              <a:spcPct val="90000"/>
            </a:lnSpc>
            <a:spcBef>
              <a:spcPct val="0"/>
            </a:spcBef>
            <a:spcAft>
              <a:spcPct val="15000"/>
            </a:spcAft>
            <a:buChar char="•"/>
          </a:pPr>
          <a:r>
            <a:rPr lang="en-US" sz="3200" kern="1200" dirty="0"/>
            <a:t>Most likely male</a:t>
          </a:r>
        </a:p>
        <a:p>
          <a:pPr marL="285750" lvl="1" indent="-285750" algn="l" defTabSz="1422400">
            <a:lnSpc>
              <a:spcPct val="90000"/>
            </a:lnSpc>
            <a:spcBef>
              <a:spcPct val="0"/>
            </a:spcBef>
            <a:spcAft>
              <a:spcPct val="15000"/>
            </a:spcAft>
            <a:buChar char="•"/>
          </a:pPr>
          <a:r>
            <a:rPr lang="en-US" sz="3200" kern="1200" dirty="0"/>
            <a:t>Older ?</a:t>
          </a:r>
        </a:p>
      </dsp:txBody>
      <dsp:txXfrm>
        <a:off x="1428056" y="2298496"/>
        <a:ext cx="4667943" cy="2088568"/>
      </dsp:txXfrm>
    </dsp:sp>
    <dsp:sp modelId="{E7DF4271-76BD-4958-9094-3A7A004188F0}">
      <dsp:nvSpPr>
        <dsp:cNvPr id="0" name=""/>
        <dsp:cNvSpPr/>
      </dsp:nvSpPr>
      <dsp:spPr>
        <a:xfrm>
          <a:off x="208856" y="2506282"/>
          <a:ext cx="1219200" cy="1670854"/>
        </a:xfrm>
        <a:prstGeom prst="roundRect">
          <a:avLst>
            <a:gd name="adj" fmla="val 10000"/>
          </a:avLst>
        </a:prstGeom>
        <a:blipFill>
          <a:blip xmlns:r="http://schemas.openxmlformats.org/officeDocument/2006/relationships" r:embed="rId2"/>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38313-7ED3-4039-BB2E-DA7A87D78450}">
      <dsp:nvSpPr>
        <dsp:cNvPr id="0" name=""/>
        <dsp:cNvSpPr/>
      </dsp:nvSpPr>
      <dsp:spPr>
        <a:xfrm>
          <a:off x="0" y="0"/>
          <a:ext cx="6096000" cy="2088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Survivor</a:t>
          </a:r>
        </a:p>
        <a:p>
          <a:pPr marL="228600" lvl="1" indent="-228600" algn="l" defTabSz="1155700">
            <a:lnSpc>
              <a:spcPct val="90000"/>
            </a:lnSpc>
            <a:spcBef>
              <a:spcPct val="0"/>
            </a:spcBef>
            <a:spcAft>
              <a:spcPct val="15000"/>
            </a:spcAft>
            <a:buChar char="•"/>
          </a:pPr>
          <a:r>
            <a:rPr lang="en-US" sz="2600" kern="1200" dirty="0"/>
            <a:t>Most likely female</a:t>
          </a:r>
        </a:p>
        <a:p>
          <a:pPr marL="228600" lvl="1" indent="-228600" algn="l" defTabSz="1155700">
            <a:lnSpc>
              <a:spcPct val="90000"/>
            </a:lnSpc>
            <a:spcBef>
              <a:spcPct val="0"/>
            </a:spcBef>
            <a:spcAft>
              <a:spcPct val="15000"/>
            </a:spcAft>
            <a:buChar char="•"/>
          </a:pPr>
          <a:r>
            <a:rPr lang="en-US" sz="2600" kern="1200" dirty="0"/>
            <a:t>Most likely 0 – 10 year of age or in their 30s</a:t>
          </a:r>
        </a:p>
      </dsp:txBody>
      <dsp:txXfrm>
        <a:off x="1428056" y="0"/>
        <a:ext cx="4667943" cy="2088568"/>
      </dsp:txXfrm>
    </dsp:sp>
    <dsp:sp modelId="{93D50D78-E010-4B05-97B8-9E651355A0F9}">
      <dsp:nvSpPr>
        <dsp:cNvPr id="0" name=""/>
        <dsp:cNvSpPr/>
      </dsp:nvSpPr>
      <dsp:spPr>
        <a:xfrm>
          <a:off x="208856" y="208856"/>
          <a:ext cx="1219200" cy="1670854"/>
        </a:xfrm>
        <a:prstGeom prst="roundRect">
          <a:avLst>
            <a:gd name="adj" fmla="val 10000"/>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7C6AE2-1BED-4EE8-AFCB-F8C370379153}">
      <dsp:nvSpPr>
        <dsp:cNvPr id="0" name=""/>
        <dsp:cNvSpPr/>
      </dsp:nvSpPr>
      <dsp:spPr>
        <a:xfrm>
          <a:off x="0" y="2298496"/>
          <a:ext cx="6096000" cy="208856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AU" sz="3300" b="0" i="0" kern="1200" dirty="0"/>
            <a:t>Casualty</a:t>
          </a:r>
          <a:endParaRPr lang="en-US" sz="3300" kern="1200" dirty="0"/>
        </a:p>
        <a:p>
          <a:pPr marL="228600" lvl="1" indent="-228600" algn="l" defTabSz="1155700">
            <a:lnSpc>
              <a:spcPct val="90000"/>
            </a:lnSpc>
            <a:spcBef>
              <a:spcPct val="0"/>
            </a:spcBef>
            <a:spcAft>
              <a:spcPct val="15000"/>
            </a:spcAft>
            <a:buChar char="•"/>
          </a:pPr>
          <a:r>
            <a:rPr lang="en-US" sz="2600" kern="1200" dirty="0"/>
            <a:t>Most likely male</a:t>
          </a:r>
        </a:p>
        <a:p>
          <a:pPr marL="228600" lvl="1" indent="-228600" algn="l" defTabSz="1155700">
            <a:lnSpc>
              <a:spcPct val="90000"/>
            </a:lnSpc>
            <a:spcBef>
              <a:spcPct val="0"/>
            </a:spcBef>
            <a:spcAft>
              <a:spcPct val="15000"/>
            </a:spcAft>
            <a:buChar char="•"/>
          </a:pPr>
          <a:r>
            <a:rPr lang="en-US" sz="2600" kern="1200" dirty="0"/>
            <a:t>Most likely a Teenager, 20’s or older then 50</a:t>
          </a:r>
        </a:p>
      </dsp:txBody>
      <dsp:txXfrm>
        <a:off x="1428056" y="2298496"/>
        <a:ext cx="4667943" cy="2088568"/>
      </dsp:txXfrm>
    </dsp:sp>
    <dsp:sp modelId="{E7DF4271-76BD-4958-9094-3A7A004188F0}">
      <dsp:nvSpPr>
        <dsp:cNvPr id="0" name=""/>
        <dsp:cNvSpPr/>
      </dsp:nvSpPr>
      <dsp:spPr>
        <a:xfrm>
          <a:off x="208856" y="2506282"/>
          <a:ext cx="1219200" cy="1670854"/>
        </a:xfrm>
        <a:prstGeom prst="roundRect">
          <a:avLst>
            <a:gd name="adj" fmla="val 10000"/>
          </a:avLst>
        </a:prstGeom>
        <a:blipFill>
          <a:blip xmlns:r="http://schemas.openxmlformats.org/officeDocument/2006/relationships" r:embed="rId2"/>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38313-7ED3-4039-BB2E-DA7A87D78450}">
      <dsp:nvSpPr>
        <dsp:cNvPr id="0" name=""/>
        <dsp:cNvSpPr/>
      </dsp:nvSpPr>
      <dsp:spPr>
        <a:xfrm>
          <a:off x="0" y="0"/>
          <a:ext cx="6096000" cy="2088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Survivor</a:t>
          </a:r>
        </a:p>
        <a:p>
          <a:pPr marL="228600" lvl="1" indent="-228600" algn="l" defTabSz="977900">
            <a:lnSpc>
              <a:spcPct val="90000"/>
            </a:lnSpc>
            <a:spcBef>
              <a:spcPct val="0"/>
            </a:spcBef>
            <a:spcAft>
              <a:spcPct val="15000"/>
            </a:spcAft>
            <a:buChar char="•"/>
          </a:pPr>
          <a:r>
            <a:rPr lang="en-US" sz="2200" kern="1200" dirty="0"/>
            <a:t>Most likely female</a:t>
          </a:r>
        </a:p>
        <a:p>
          <a:pPr marL="228600" lvl="1" indent="-228600" algn="l" defTabSz="977900">
            <a:lnSpc>
              <a:spcPct val="90000"/>
            </a:lnSpc>
            <a:spcBef>
              <a:spcPct val="0"/>
            </a:spcBef>
            <a:spcAft>
              <a:spcPct val="15000"/>
            </a:spcAft>
            <a:buChar char="•"/>
          </a:pPr>
          <a:r>
            <a:rPr lang="en-US" sz="2200" kern="1200" dirty="0"/>
            <a:t>Most likely 0 – 10 year of age or in their 30s</a:t>
          </a:r>
        </a:p>
        <a:p>
          <a:pPr marL="228600" lvl="1" indent="-228600" algn="l" defTabSz="977900">
            <a:lnSpc>
              <a:spcPct val="90000"/>
            </a:lnSpc>
            <a:spcBef>
              <a:spcPct val="0"/>
            </a:spcBef>
            <a:spcAft>
              <a:spcPct val="15000"/>
            </a:spcAft>
            <a:buChar char="•"/>
          </a:pPr>
          <a:r>
            <a:rPr lang="en-US" sz="2200" kern="1200" dirty="0"/>
            <a:t>Most likely First Class Passenger</a:t>
          </a:r>
        </a:p>
      </dsp:txBody>
      <dsp:txXfrm>
        <a:off x="1428056" y="0"/>
        <a:ext cx="4667943" cy="2088568"/>
      </dsp:txXfrm>
    </dsp:sp>
    <dsp:sp modelId="{93D50D78-E010-4B05-97B8-9E651355A0F9}">
      <dsp:nvSpPr>
        <dsp:cNvPr id="0" name=""/>
        <dsp:cNvSpPr/>
      </dsp:nvSpPr>
      <dsp:spPr>
        <a:xfrm>
          <a:off x="208856" y="208856"/>
          <a:ext cx="1219200" cy="1670854"/>
        </a:xfrm>
        <a:prstGeom prst="roundRect">
          <a:avLst>
            <a:gd name="adj" fmla="val 10000"/>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7C6AE2-1BED-4EE8-AFCB-F8C370379153}">
      <dsp:nvSpPr>
        <dsp:cNvPr id="0" name=""/>
        <dsp:cNvSpPr/>
      </dsp:nvSpPr>
      <dsp:spPr>
        <a:xfrm>
          <a:off x="0" y="2298496"/>
          <a:ext cx="6096000" cy="208856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AU" sz="2800" b="0" i="0" kern="1200" dirty="0"/>
            <a:t>Casualty</a:t>
          </a:r>
          <a:endParaRPr lang="en-US" sz="2800" kern="1200" dirty="0"/>
        </a:p>
        <a:p>
          <a:pPr marL="228600" lvl="1" indent="-228600" algn="l" defTabSz="977900">
            <a:lnSpc>
              <a:spcPct val="90000"/>
            </a:lnSpc>
            <a:spcBef>
              <a:spcPct val="0"/>
            </a:spcBef>
            <a:spcAft>
              <a:spcPct val="15000"/>
            </a:spcAft>
            <a:buChar char="•"/>
          </a:pPr>
          <a:r>
            <a:rPr lang="en-US" sz="2200" kern="1200" dirty="0"/>
            <a:t>Most likely male</a:t>
          </a:r>
        </a:p>
        <a:p>
          <a:pPr marL="228600" lvl="1" indent="-228600" algn="l" defTabSz="977900">
            <a:lnSpc>
              <a:spcPct val="90000"/>
            </a:lnSpc>
            <a:spcBef>
              <a:spcPct val="0"/>
            </a:spcBef>
            <a:spcAft>
              <a:spcPct val="15000"/>
            </a:spcAft>
            <a:buChar char="•"/>
          </a:pPr>
          <a:r>
            <a:rPr lang="en-US" sz="2200" kern="1200" dirty="0"/>
            <a:t>Most likely a Teenager, 20’s or older then 50</a:t>
          </a:r>
        </a:p>
        <a:p>
          <a:pPr marL="228600" lvl="1" indent="-228600" algn="l" defTabSz="977900">
            <a:lnSpc>
              <a:spcPct val="90000"/>
            </a:lnSpc>
            <a:spcBef>
              <a:spcPct val="0"/>
            </a:spcBef>
            <a:spcAft>
              <a:spcPct val="15000"/>
            </a:spcAft>
            <a:buChar char="•"/>
          </a:pPr>
          <a:r>
            <a:rPr lang="en-US" sz="2200" kern="1200" dirty="0"/>
            <a:t>Most likely Third Class Passenger</a:t>
          </a:r>
        </a:p>
      </dsp:txBody>
      <dsp:txXfrm>
        <a:off x="1428056" y="2298496"/>
        <a:ext cx="4667943" cy="2088568"/>
      </dsp:txXfrm>
    </dsp:sp>
    <dsp:sp modelId="{E7DF4271-76BD-4958-9094-3A7A004188F0}">
      <dsp:nvSpPr>
        <dsp:cNvPr id="0" name=""/>
        <dsp:cNvSpPr/>
      </dsp:nvSpPr>
      <dsp:spPr>
        <a:xfrm>
          <a:off x="208856" y="2506282"/>
          <a:ext cx="1219200" cy="1670854"/>
        </a:xfrm>
        <a:prstGeom prst="roundRect">
          <a:avLst>
            <a:gd name="adj" fmla="val 10000"/>
          </a:avLst>
        </a:prstGeom>
        <a:blipFill>
          <a:blip xmlns:r="http://schemas.openxmlformats.org/officeDocument/2006/relationships" r:embed="rId2"/>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38313-7ED3-4039-BB2E-DA7A87D78450}">
      <dsp:nvSpPr>
        <dsp:cNvPr id="0" name=""/>
        <dsp:cNvSpPr/>
      </dsp:nvSpPr>
      <dsp:spPr>
        <a:xfrm>
          <a:off x="0" y="0"/>
          <a:ext cx="5863118" cy="18844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Survivor</a:t>
          </a:r>
        </a:p>
        <a:p>
          <a:pPr marL="171450" lvl="1" indent="-171450" algn="l" defTabSz="800100">
            <a:lnSpc>
              <a:spcPct val="90000"/>
            </a:lnSpc>
            <a:spcBef>
              <a:spcPct val="0"/>
            </a:spcBef>
            <a:spcAft>
              <a:spcPct val="15000"/>
            </a:spcAft>
            <a:buChar char="•"/>
          </a:pPr>
          <a:r>
            <a:rPr lang="en-US" sz="1800" kern="1200" dirty="0"/>
            <a:t>Most likely female</a:t>
          </a:r>
        </a:p>
        <a:p>
          <a:pPr marL="171450" lvl="1" indent="-171450" algn="l" defTabSz="800100">
            <a:lnSpc>
              <a:spcPct val="90000"/>
            </a:lnSpc>
            <a:spcBef>
              <a:spcPct val="0"/>
            </a:spcBef>
            <a:spcAft>
              <a:spcPct val="15000"/>
            </a:spcAft>
            <a:buChar char="•"/>
          </a:pPr>
          <a:r>
            <a:rPr lang="en-US" sz="1800" kern="1200" dirty="0"/>
            <a:t>Most likely 0 – 10 year of age or in their 30s</a:t>
          </a:r>
        </a:p>
        <a:p>
          <a:pPr marL="171450" lvl="1" indent="-171450" algn="l" defTabSz="800100">
            <a:lnSpc>
              <a:spcPct val="90000"/>
            </a:lnSpc>
            <a:spcBef>
              <a:spcPct val="0"/>
            </a:spcBef>
            <a:spcAft>
              <a:spcPct val="15000"/>
            </a:spcAft>
            <a:buChar char="•"/>
          </a:pPr>
          <a:r>
            <a:rPr lang="en-US" sz="1800" kern="1200" dirty="0"/>
            <a:t>Most likely First Class Passenger</a:t>
          </a:r>
        </a:p>
        <a:p>
          <a:pPr marL="171450" lvl="1" indent="-171450" algn="l" defTabSz="800100">
            <a:lnSpc>
              <a:spcPct val="90000"/>
            </a:lnSpc>
            <a:spcBef>
              <a:spcPct val="0"/>
            </a:spcBef>
            <a:spcAft>
              <a:spcPct val="15000"/>
            </a:spcAft>
            <a:buChar char="•"/>
          </a:pPr>
          <a:r>
            <a:rPr lang="en-US" sz="1800" kern="1200" dirty="0"/>
            <a:t>Fare approx. £8,000</a:t>
          </a:r>
        </a:p>
      </dsp:txBody>
      <dsp:txXfrm>
        <a:off x="1361064" y="0"/>
        <a:ext cx="4502053" cy="1884406"/>
      </dsp:txXfrm>
    </dsp:sp>
    <dsp:sp modelId="{93D50D78-E010-4B05-97B8-9E651355A0F9}">
      <dsp:nvSpPr>
        <dsp:cNvPr id="0" name=""/>
        <dsp:cNvSpPr/>
      </dsp:nvSpPr>
      <dsp:spPr>
        <a:xfrm>
          <a:off x="188440" y="188440"/>
          <a:ext cx="1172623" cy="1507524"/>
        </a:xfrm>
        <a:prstGeom prst="roundRect">
          <a:avLst>
            <a:gd name="adj" fmla="val 10000"/>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7C6AE2-1BED-4EE8-AFCB-F8C370379153}">
      <dsp:nvSpPr>
        <dsp:cNvPr id="0" name=""/>
        <dsp:cNvSpPr/>
      </dsp:nvSpPr>
      <dsp:spPr>
        <a:xfrm>
          <a:off x="0" y="2073807"/>
          <a:ext cx="5863118" cy="1884406"/>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b="0" i="0" kern="1200" dirty="0"/>
            <a:t>Casualty</a:t>
          </a:r>
          <a:endParaRPr lang="en-US" sz="2300" kern="1200" dirty="0"/>
        </a:p>
        <a:p>
          <a:pPr marL="171450" lvl="1" indent="-171450" algn="l" defTabSz="800100">
            <a:lnSpc>
              <a:spcPct val="90000"/>
            </a:lnSpc>
            <a:spcBef>
              <a:spcPct val="0"/>
            </a:spcBef>
            <a:spcAft>
              <a:spcPct val="15000"/>
            </a:spcAft>
            <a:buChar char="•"/>
          </a:pPr>
          <a:r>
            <a:rPr lang="en-US" sz="1800" kern="1200" dirty="0"/>
            <a:t>Most likely male</a:t>
          </a:r>
        </a:p>
        <a:p>
          <a:pPr marL="171450" lvl="1" indent="-171450" algn="l" defTabSz="800100">
            <a:lnSpc>
              <a:spcPct val="90000"/>
            </a:lnSpc>
            <a:spcBef>
              <a:spcPct val="0"/>
            </a:spcBef>
            <a:spcAft>
              <a:spcPct val="15000"/>
            </a:spcAft>
            <a:buChar char="•"/>
          </a:pPr>
          <a:r>
            <a:rPr lang="en-US" sz="1800" kern="1200" dirty="0"/>
            <a:t>Most likely a Teenager, 20’s or older then 50</a:t>
          </a:r>
        </a:p>
        <a:p>
          <a:pPr marL="171450" lvl="1" indent="-171450" algn="l" defTabSz="800100">
            <a:lnSpc>
              <a:spcPct val="90000"/>
            </a:lnSpc>
            <a:spcBef>
              <a:spcPct val="0"/>
            </a:spcBef>
            <a:spcAft>
              <a:spcPct val="15000"/>
            </a:spcAft>
            <a:buChar char="•"/>
          </a:pPr>
          <a:r>
            <a:rPr lang="en-US" sz="1800" kern="1200" dirty="0"/>
            <a:t>Most likely Third Class Passenger</a:t>
          </a:r>
        </a:p>
        <a:p>
          <a:pPr marL="171450" lvl="1" indent="-171450" algn="l" defTabSz="800100">
            <a:lnSpc>
              <a:spcPct val="90000"/>
            </a:lnSpc>
            <a:spcBef>
              <a:spcPct val="0"/>
            </a:spcBef>
            <a:spcAft>
              <a:spcPct val="15000"/>
            </a:spcAft>
            <a:buChar char="•"/>
          </a:pPr>
          <a:r>
            <a:rPr lang="en-US" sz="1800" kern="1200" dirty="0"/>
            <a:t>Fare approx. £1,000</a:t>
          </a:r>
        </a:p>
      </dsp:txBody>
      <dsp:txXfrm>
        <a:off x="1361064" y="2073807"/>
        <a:ext cx="4502053" cy="1884406"/>
      </dsp:txXfrm>
    </dsp:sp>
    <dsp:sp modelId="{E7DF4271-76BD-4958-9094-3A7A004188F0}">
      <dsp:nvSpPr>
        <dsp:cNvPr id="0" name=""/>
        <dsp:cNvSpPr/>
      </dsp:nvSpPr>
      <dsp:spPr>
        <a:xfrm>
          <a:off x="188440" y="2261287"/>
          <a:ext cx="1172623" cy="1507524"/>
        </a:xfrm>
        <a:prstGeom prst="roundRect">
          <a:avLst>
            <a:gd name="adj" fmla="val 10000"/>
          </a:avLst>
        </a:prstGeom>
        <a:blipFill>
          <a:blip xmlns:r="http://schemas.openxmlformats.org/officeDocument/2006/relationships" r:embed="rId2"/>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38313-7ED3-4039-BB2E-DA7A87D78450}">
      <dsp:nvSpPr>
        <dsp:cNvPr id="0" name=""/>
        <dsp:cNvSpPr/>
      </dsp:nvSpPr>
      <dsp:spPr>
        <a:xfrm>
          <a:off x="0" y="0"/>
          <a:ext cx="5359685" cy="154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Survivor</a:t>
          </a:r>
        </a:p>
        <a:p>
          <a:pPr marL="114300" lvl="1" indent="-114300" algn="l" defTabSz="666750">
            <a:lnSpc>
              <a:spcPct val="90000"/>
            </a:lnSpc>
            <a:spcBef>
              <a:spcPct val="0"/>
            </a:spcBef>
            <a:spcAft>
              <a:spcPct val="15000"/>
            </a:spcAft>
            <a:buChar char="•"/>
          </a:pPr>
          <a:r>
            <a:rPr lang="en-US" sz="1500" kern="1200" dirty="0"/>
            <a:t>Most likely female</a:t>
          </a:r>
        </a:p>
        <a:p>
          <a:pPr marL="114300" lvl="1" indent="-114300" algn="l" defTabSz="666750">
            <a:lnSpc>
              <a:spcPct val="90000"/>
            </a:lnSpc>
            <a:spcBef>
              <a:spcPct val="0"/>
            </a:spcBef>
            <a:spcAft>
              <a:spcPct val="15000"/>
            </a:spcAft>
            <a:buChar char="•"/>
          </a:pPr>
          <a:r>
            <a:rPr lang="en-US" sz="1500" kern="1200" dirty="0"/>
            <a:t>Most likely 0 – 10 year of age or in their 30s</a:t>
          </a:r>
        </a:p>
        <a:p>
          <a:pPr marL="114300" lvl="1" indent="-114300" algn="l" defTabSz="666750">
            <a:lnSpc>
              <a:spcPct val="90000"/>
            </a:lnSpc>
            <a:spcBef>
              <a:spcPct val="0"/>
            </a:spcBef>
            <a:spcAft>
              <a:spcPct val="15000"/>
            </a:spcAft>
            <a:buChar char="•"/>
          </a:pPr>
          <a:r>
            <a:rPr lang="en-US" sz="1500" kern="1200" dirty="0"/>
            <a:t>Most likely First Class Passenger</a:t>
          </a:r>
        </a:p>
        <a:p>
          <a:pPr marL="114300" lvl="1" indent="-114300" algn="l" defTabSz="666750">
            <a:lnSpc>
              <a:spcPct val="90000"/>
            </a:lnSpc>
            <a:spcBef>
              <a:spcPct val="0"/>
            </a:spcBef>
            <a:spcAft>
              <a:spcPct val="15000"/>
            </a:spcAft>
            <a:buChar char="•"/>
          </a:pPr>
          <a:r>
            <a:rPr lang="en-US" sz="1500" kern="1200" dirty="0"/>
            <a:t>Fare approx. £8,000</a:t>
          </a:r>
        </a:p>
      </dsp:txBody>
      <dsp:txXfrm>
        <a:off x="1226011" y="0"/>
        <a:ext cx="4133673" cy="1540747"/>
      </dsp:txXfrm>
    </dsp:sp>
    <dsp:sp modelId="{93D50D78-E010-4B05-97B8-9E651355A0F9}">
      <dsp:nvSpPr>
        <dsp:cNvPr id="0" name=""/>
        <dsp:cNvSpPr/>
      </dsp:nvSpPr>
      <dsp:spPr>
        <a:xfrm>
          <a:off x="154074" y="154074"/>
          <a:ext cx="1071937" cy="1232597"/>
        </a:xfrm>
        <a:prstGeom prst="roundRect">
          <a:avLst>
            <a:gd name="adj" fmla="val 10000"/>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7C6AE2-1BED-4EE8-AFCB-F8C370379153}">
      <dsp:nvSpPr>
        <dsp:cNvPr id="0" name=""/>
        <dsp:cNvSpPr/>
      </dsp:nvSpPr>
      <dsp:spPr>
        <a:xfrm>
          <a:off x="0" y="1695611"/>
          <a:ext cx="5359685" cy="1540747"/>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Casualty</a:t>
          </a:r>
        </a:p>
        <a:p>
          <a:pPr marL="114300" lvl="1" indent="-114300" algn="l" defTabSz="666750">
            <a:lnSpc>
              <a:spcPct val="90000"/>
            </a:lnSpc>
            <a:spcBef>
              <a:spcPct val="0"/>
            </a:spcBef>
            <a:spcAft>
              <a:spcPct val="15000"/>
            </a:spcAft>
            <a:buChar char="•"/>
          </a:pPr>
          <a:r>
            <a:rPr lang="en-US" sz="1500" kern="1200" dirty="0"/>
            <a:t>Most likely male</a:t>
          </a:r>
        </a:p>
        <a:p>
          <a:pPr marL="114300" lvl="1" indent="-114300" algn="l" defTabSz="666750">
            <a:lnSpc>
              <a:spcPct val="90000"/>
            </a:lnSpc>
            <a:spcBef>
              <a:spcPct val="0"/>
            </a:spcBef>
            <a:spcAft>
              <a:spcPct val="15000"/>
            </a:spcAft>
            <a:buChar char="•"/>
          </a:pPr>
          <a:r>
            <a:rPr lang="en-US" sz="1500" kern="1200" dirty="0"/>
            <a:t>Most likely a Teenager, 20’s or older then 50</a:t>
          </a:r>
        </a:p>
        <a:p>
          <a:pPr marL="114300" lvl="1" indent="-114300" algn="l" defTabSz="666750">
            <a:lnSpc>
              <a:spcPct val="90000"/>
            </a:lnSpc>
            <a:spcBef>
              <a:spcPct val="0"/>
            </a:spcBef>
            <a:spcAft>
              <a:spcPct val="15000"/>
            </a:spcAft>
            <a:buChar char="•"/>
          </a:pPr>
          <a:r>
            <a:rPr lang="en-US" sz="1500" kern="1200" dirty="0"/>
            <a:t>Most likely Third Class Passenger</a:t>
          </a:r>
        </a:p>
        <a:p>
          <a:pPr marL="114300" lvl="1" indent="-114300" algn="l" defTabSz="666750">
            <a:lnSpc>
              <a:spcPct val="90000"/>
            </a:lnSpc>
            <a:spcBef>
              <a:spcPct val="0"/>
            </a:spcBef>
            <a:spcAft>
              <a:spcPct val="15000"/>
            </a:spcAft>
            <a:buChar char="•"/>
          </a:pPr>
          <a:r>
            <a:rPr lang="en-US" sz="1500" kern="1200" dirty="0"/>
            <a:t>Fare approx. £1,000</a:t>
          </a:r>
        </a:p>
      </dsp:txBody>
      <dsp:txXfrm>
        <a:off x="1226011" y="1695611"/>
        <a:ext cx="4133673" cy="1540747"/>
      </dsp:txXfrm>
    </dsp:sp>
    <dsp:sp modelId="{E7DF4271-76BD-4958-9094-3A7A004188F0}">
      <dsp:nvSpPr>
        <dsp:cNvPr id="0" name=""/>
        <dsp:cNvSpPr/>
      </dsp:nvSpPr>
      <dsp:spPr>
        <a:xfrm>
          <a:off x="154074" y="1848896"/>
          <a:ext cx="1071937" cy="1232597"/>
        </a:xfrm>
        <a:prstGeom prst="roundRect">
          <a:avLst>
            <a:gd name="adj" fmla="val 10000"/>
          </a:avLst>
        </a:prstGeom>
        <a:blipFill>
          <a:blip xmlns:r="http://schemas.openxmlformats.org/officeDocument/2006/relationships" r:embed="rId2"/>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890678" cy="498007"/>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778439" y="1"/>
            <a:ext cx="2890678" cy="498007"/>
          </a:xfrm>
          <a:prstGeom prst="rect">
            <a:avLst/>
          </a:prstGeom>
        </p:spPr>
        <p:txBody>
          <a:bodyPr vert="horz" lIns="91440" tIns="45720" rIns="91440" bIns="45720" rtlCol="0"/>
          <a:lstStyle>
            <a:lvl1pPr algn="r">
              <a:defRPr sz="1200"/>
            </a:lvl1pPr>
          </a:lstStyle>
          <a:p>
            <a:fld id="{DD52E317-E802-4965-8899-4883480EA246}" type="datetimeFigureOut">
              <a:rPr lang="en-AU" smtClean="0"/>
              <a:t>8/03/2018</a:t>
            </a:fld>
            <a:endParaRPr lang="en-AU"/>
          </a:p>
        </p:txBody>
      </p:sp>
      <p:sp>
        <p:nvSpPr>
          <p:cNvPr id="4" name="Footer Placeholder 3"/>
          <p:cNvSpPr>
            <a:spLocks noGrp="1"/>
          </p:cNvSpPr>
          <p:nvPr>
            <p:ph type="ftr" sz="quarter" idx="2"/>
          </p:nvPr>
        </p:nvSpPr>
        <p:spPr>
          <a:xfrm>
            <a:off x="0" y="9431806"/>
            <a:ext cx="2890678" cy="49800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778439" y="9431806"/>
            <a:ext cx="2890678" cy="498007"/>
          </a:xfrm>
          <a:prstGeom prst="rect">
            <a:avLst/>
          </a:prstGeom>
        </p:spPr>
        <p:txBody>
          <a:bodyPr vert="horz" lIns="91440" tIns="45720" rIns="91440" bIns="45720" rtlCol="0" anchor="b"/>
          <a:lstStyle>
            <a:lvl1pPr algn="r">
              <a:defRPr sz="1200"/>
            </a:lvl1pPr>
          </a:lstStyle>
          <a:p>
            <a:fld id="{B38DC110-F4F7-4A8B-BFC2-E568E30B3FAD}" type="slidenum">
              <a:rPr lang="en-AU" smtClean="0"/>
              <a:t>‹#›</a:t>
            </a:fld>
            <a:endParaRPr lang="en-AU"/>
          </a:p>
        </p:txBody>
      </p:sp>
    </p:spTree>
    <p:extLst>
      <p:ext uri="{BB962C8B-B14F-4D97-AF65-F5344CB8AC3E}">
        <p14:creationId xmlns:p14="http://schemas.microsoft.com/office/powerpoint/2010/main" val="2770479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890626" cy="49821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778505" y="2"/>
            <a:ext cx="2890626" cy="498215"/>
          </a:xfrm>
          <a:prstGeom prst="rect">
            <a:avLst/>
          </a:prstGeom>
        </p:spPr>
        <p:txBody>
          <a:bodyPr vert="horz" lIns="91440" tIns="45720" rIns="91440" bIns="45720" rtlCol="0"/>
          <a:lstStyle>
            <a:lvl1pPr algn="r">
              <a:defRPr sz="1200"/>
            </a:lvl1pPr>
          </a:lstStyle>
          <a:p>
            <a:fld id="{6216C0A4-5CC7-4EA6-ACD9-2D3DBE814176}" type="datetimeFigureOut">
              <a:rPr lang="en-AU" smtClean="0"/>
              <a:t>8/03/2018</a:t>
            </a:fld>
            <a:endParaRPr lang="en-AU"/>
          </a:p>
        </p:txBody>
      </p:sp>
      <p:sp>
        <p:nvSpPr>
          <p:cNvPr id="4" name="Slide Image Placeholder 3"/>
          <p:cNvSpPr>
            <a:spLocks noGrp="1" noRot="1" noChangeAspect="1"/>
          </p:cNvSpPr>
          <p:nvPr>
            <p:ph type="sldImg" idx="2"/>
          </p:nvPr>
        </p:nvSpPr>
        <p:spPr>
          <a:xfrm>
            <a:off x="1101725" y="1241425"/>
            <a:ext cx="4467225" cy="3351213"/>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67068" y="4778724"/>
            <a:ext cx="53365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1600"/>
            <a:ext cx="2890626" cy="498214"/>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778505" y="9431600"/>
            <a:ext cx="2890626" cy="498214"/>
          </a:xfrm>
          <a:prstGeom prst="rect">
            <a:avLst/>
          </a:prstGeom>
        </p:spPr>
        <p:txBody>
          <a:bodyPr vert="horz" lIns="91440" tIns="45720" rIns="91440" bIns="45720" rtlCol="0" anchor="b"/>
          <a:lstStyle>
            <a:lvl1pPr algn="r">
              <a:defRPr sz="1200"/>
            </a:lvl1pPr>
          </a:lstStyle>
          <a:p>
            <a:fld id="{6D2A6429-E25A-4E09-8EE3-FECC5E665829}" type="slidenum">
              <a:rPr lang="en-AU" smtClean="0"/>
              <a:t>‹#›</a:t>
            </a:fld>
            <a:endParaRPr lang="en-AU"/>
          </a:p>
        </p:txBody>
      </p:sp>
    </p:spTree>
    <p:extLst>
      <p:ext uri="{BB962C8B-B14F-4D97-AF65-F5344CB8AC3E}">
        <p14:creationId xmlns:p14="http://schemas.microsoft.com/office/powerpoint/2010/main" val="2702482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6D2A6429-E25A-4E09-8EE3-FECC5E665829}" type="slidenum">
              <a:rPr lang="en-AU" smtClean="0"/>
              <a:t>1</a:t>
            </a:fld>
            <a:endParaRPr lang="en-AU"/>
          </a:p>
        </p:txBody>
      </p:sp>
    </p:spTree>
    <p:extLst>
      <p:ext uri="{BB962C8B-B14F-4D97-AF65-F5344CB8AC3E}">
        <p14:creationId xmlns:p14="http://schemas.microsoft.com/office/powerpoint/2010/main" val="3505876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Used to show a distribution of your data.. Bit of a strange one, as it takes continuous data</a:t>
            </a:r>
            <a:r>
              <a:rPr lang="en-AU" baseline="0" dirty="0"/>
              <a:t> and puts it in discrete buckets! But useful for seeing central tendency and spread of your data</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16</a:t>
            </a:fld>
            <a:endParaRPr lang="en-AU"/>
          </a:p>
        </p:txBody>
      </p:sp>
    </p:spTree>
    <p:extLst>
      <p:ext uri="{BB962C8B-B14F-4D97-AF65-F5344CB8AC3E}">
        <p14:creationId xmlns:p14="http://schemas.microsoft.com/office/powerpoint/2010/main" val="1916576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Individual reflection on what measures are available in their team</a:t>
            </a:r>
            <a:r>
              <a:rPr lang="en-AU" baseline="0" dirty="0"/>
              <a:t> right now. If they don’t have ANY, think about what they SHOULD be collecting.</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17</a:t>
            </a:fld>
            <a:endParaRPr lang="en-AU"/>
          </a:p>
        </p:txBody>
      </p:sp>
    </p:spTree>
    <p:extLst>
      <p:ext uri="{BB962C8B-B14F-4D97-AF65-F5344CB8AC3E}">
        <p14:creationId xmlns:p14="http://schemas.microsoft.com/office/powerpoint/2010/main" val="905978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Typically negative skewed</a:t>
            </a:r>
            <a:r>
              <a:rPr lang="en-AU" baseline="0" dirty="0"/>
              <a:t> data - cash flow over a quarter, our sales numbers over a quarter as well</a:t>
            </a:r>
            <a:endParaRPr lang="en-AU" dirty="0"/>
          </a:p>
          <a:p>
            <a:r>
              <a:rPr lang="en-AU" dirty="0"/>
              <a:t>Typically positively</a:t>
            </a:r>
            <a:r>
              <a:rPr lang="en-AU" baseline="0" dirty="0"/>
              <a:t> skewed data is house prices &amp; salaries, most are around the average and then you have a few Altona’s on the harbour, or Bank CEOs salaries that draw the tail out longer</a:t>
            </a:r>
          </a:p>
          <a:p>
            <a:endParaRPr lang="en-AU" dirty="0"/>
          </a:p>
          <a:p>
            <a:r>
              <a:rPr lang="en-AU" dirty="0"/>
              <a:t>Why do I care?</a:t>
            </a:r>
          </a:p>
          <a:p>
            <a:pPr marL="171450" indent="-171450">
              <a:buFont typeface="Arial" panose="020B0604020202020204" pitchFamily="34" charset="0"/>
              <a:buChar char="•"/>
            </a:pPr>
            <a:r>
              <a:rPr lang="en-AU" dirty="0"/>
              <a:t>Different statistical tests</a:t>
            </a:r>
            <a:r>
              <a:rPr lang="en-AU" baseline="0" dirty="0"/>
              <a:t> apply</a:t>
            </a:r>
          </a:p>
          <a:p>
            <a:pPr marL="171450" indent="-171450">
              <a:buFont typeface="Arial" panose="020B0604020202020204" pitchFamily="34" charset="0"/>
              <a:buChar char="•"/>
            </a:pPr>
            <a:r>
              <a:rPr lang="en-AU" baseline="0" dirty="0"/>
              <a:t>Tells you whether a particular problem you’re solving is the ‘exception’ to the norm or whether it’s got an equal likelihood of happening</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18</a:t>
            </a:fld>
            <a:endParaRPr lang="en-AU"/>
          </a:p>
        </p:txBody>
      </p:sp>
    </p:spTree>
    <p:extLst>
      <p:ext uri="{BB962C8B-B14F-4D97-AF65-F5344CB8AC3E}">
        <p14:creationId xmlns:p14="http://schemas.microsoft.com/office/powerpoint/2010/main" val="3936593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Individual reflection on what measures are available in their team</a:t>
            </a:r>
            <a:r>
              <a:rPr lang="en-AU" baseline="0" dirty="0"/>
              <a:t> right now. If they don’t have ANY, think about what they SHOULD be collecting.</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19</a:t>
            </a:fld>
            <a:endParaRPr lang="en-AU"/>
          </a:p>
        </p:txBody>
      </p:sp>
    </p:spTree>
    <p:extLst>
      <p:ext uri="{BB962C8B-B14F-4D97-AF65-F5344CB8AC3E}">
        <p14:creationId xmlns:p14="http://schemas.microsoft.com/office/powerpoint/2010/main" val="3818005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Measures</a:t>
            </a:r>
            <a:r>
              <a:rPr lang="en-AU" baseline="0" dirty="0"/>
              <a:t> of central tendency are given away in the name – where does your data ‘tend to centre’?</a:t>
            </a:r>
          </a:p>
          <a:p>
            <a:endParaRPr lang="en-AU" baseline="0" dirty="0"/>
          </a:p>
          <a:p>
            <a:r>
              <a:rPr lang="en-AU" baseline="0" dirty="0"/>
              <a:t>Most common measure is the mean or average, calculated by adding all the values in your data together, and dividing by the number of data points you have. Watch out! Sometimes average is not your friend. It can be skewed by outliers in your data that move it further up or down the spread of your data away from the ‘true’ average. If you’re using the numbers to say ‘this is the usual experience of our customers’ for example, you could be far off the mark.</a:t>
            </a:r>
          </a:p>
          <a:p>
            <a:endParaRPr lang="en-AU" baseline="0" dirty="0"/>
          </a:p>
          <a:p>
            <a:r>
              <a:rPr lang="en-AU" baseline="0" dirty="0"/>
              <a:t>In that case, you can use the median as a better representation. If you order your data from smallest to largest, the median is the number in the middle of the data set (important to note, it’s not the middle of the data if you’ve ordered it chronologically!). If you have an even number of data points, you take the two middle numbers and average them to arrive at the median. </a:t>
            </a:r>
            <a:r>
              <a:rPr lang="en-AU" baseline="0" dirty="0" err="1"/>
              <a:t>Egs</a:t>
            </a:r>
            <a:r>
              <a:rPr lang="en-AU" baseline="0" dirty="0"/>
              <a:t> median house price – they use this to represent the ‘usual’ experience of the suburb so it’s not skewed by the $100k shack and the $20m mansion.</a:t>
            </a:r>
          </a:p>
          <a:p>
            <a:endParaRPr lang="en-AU" baseline="0" dirty="0"/>
          </a:p>
          <a:p>
            <a:r>
              <a:rPr lang="en-AU" baseline="0" dirty="0"/>
              <a:t>Mode is the number that occurs most frequently in your data. Not used as often.</a:t>
            </a:r>
          </a:p>
          <a:p>
            <a:endParaRPr lang="en-AU" baseline="0" dirty="0"/>
          </a:p>
          <a:p>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20</a:t>
            </a:fld>
            <a:endParaRPr lang="en-AU"/>
          </a:p>
        </p:txBody>
      </p:sp>
    </p:spTree>
    <p:extLst>
      <p:ext uri="{BB962C8B-B14F-4D97-AF65-F5344CB8AC3E}">
        <p14:creationId xmlns:p14="http://schemas.microsoft.com/office/powerpoint/2010/main" val="2782078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Measures</a:t>
            </a:r>
            <a:r>
              <a:rPr lang="en-AU" baseline="0" dirty="0"/>
              <a:t> of central tendency are given away in the name – where does your data ‘tend to centre’?</a:t>
            </a:r>
          </a:p>
          <a:p>
            <a:endParaRPr lang="en-AU" baseline="0" dirty="0"/>
          </a:p>
          <a:p>
            <a:r>
              <a:rPr lang="en-AU" baseline="0" dirty="0"/>
              <a:t>Most common measure is the mean or average, calculated by adding all the values in your data together, and dividing by the number of data points you have. Watch out! Sometimes average is not your friend. It can be skewed by outliers in your data that move it further up or down the spread of your data away from the ‘true’ average. If you’re using the numbers to say ‘this is the usual experience of our customers’ for example, you could be far off the mark.</a:t>
            </a:r>
          </a:p>
          <a:p>
            <a:endParaRPr lang="en-AU" baseline="0" dirty="0"/>
          </a:p>
          <a:p>
            <a:r>
              <a:rPr lang="en-AU" baseline="0" dirty="0"/>
              <a:t>In that case, you can use the median as a better representation. If you order your data from smallest to largest, the median is the number in the middle of the data set (important to note, it’s not the middle of the data if you’ve ordered it chronologically!). If you have an even number of data points, you take the two middle numbers and average them to arrive at the median. </a:t>
            </a:r>
            <a:r>
              <a:rPr lang="en-AU" baseline="0" dirty="0" err="1"/>
              <a:t>Egs</a:t>
            </a:r>
            <a:r>
              <a:rPr lang="en-AU" baseline="0" dirty="0"/>
              <a:t> median house price – they use this to represent the ‘usual’ experience of the suburb so it’s not skewed by the $100k shack and the $20m mansion.</a:t>
            </a:r>
          </a:p>
          <a:p>
            <a:endParaRPr lang="en-AU" baseline="0" dirty="0"/>
          </a:p>
          <a:p>
            <a:r>
              <a:rPr lang="en-AU" baseline="0" dirty="0"/>
              <a:t>Mode is the number that occurs most frequently in your data. Not used as often.</a:t>
            </a:r>
          </a:p>
          <a:p>
            <a:endParaRPr lang="en-AU" baseline="0" dirty="0"/>
          </a:p>
          <a:p>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21</a:t>
            </a:fld>
            <a:endParaRPr lang="en-AU"/>
          </a:p>
        </p:txBody>
      </p:sp>
    </p:spTree>
    <p:extLst>
      <p:ext uri="{BB962C8B-B14F-4D97-AF65-F5344CB8AC3E}">
        <p14:creationId xmlns:p14="http://schemas.microsoft.com/office/powerpoint/2010/main" val="3588726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Never look at measures of central tendency in isolation. Without</a:t>
            </a:r>
            <a:r>
              <a:rPr lang="en-AU" baseline="0" dirty="0"/>
              <a:t> measures of spread it is difficult to know if the average is a good representation or not.</a:t>
            </a:r>
          </a:p>
          <a:p>
            <a:endParaRPr lang="en-AU" baseline="0" dirty="0"/>
          </a:p>
          <a:p>
            <a:r>
              <a:rPr lang="en-AU" baseline="0" dirty="0"/>
              <a:t>The range tells you the limits of your data – the largest value minus the smallest value tells you how widespread your data is.</a:t>
            </a:r>
          </a:p>
          <a:p>
            <a:endParaRPr lang="en-AU" baseline="0" dirty="0"/>
          </a:p>
          <a:p>
            <a:r>
              <a:rPr lang="en-AU" baseline="0" dirty="0"/>
              <a:t>The standard deviation is the best representation of spread. Again the clue is in the name – how much does your data ‘deviate’ from the average? You don’t need to know how to calculate it (excel will do this for you), but you need to be able to interpret it. </a:t>
            </a:r>
          </a:p>
          <a:p>
            <a:endParaRPr lang="en-AU" baseline="0" dirty="0"/>
          </a:p>
          <a:p>
            <a:r>
              <a:rPr lang="en-AU" baseline="0" dirty="0"/>
              <a:t>A small standard deviation means the data doesn’t deviate very much from your mean, it’s tightly clustered together like the graph on the left. This means your average is more likely to be representative of the typical experience as not many data points differ from it.</a:t>
            </a:r>
          </a:p>
          <a:p>
            <a:endParaRPr lang="en-AU" baseline="0" dirty="0"/>
          </a:p>
          <a:p>
            <a:r>
              <a:rPr lang="en-AU" baseline="0" dirty="0"/>
              <a:t>A large standard deviation means your data is much more spread out away from the mean and you have much more inconsistency in whatever you are measuring. This means it’s difficult to rely on the average as representative of the typical, as there’s more likelihood that your output will fall on the far ends of your distribution rather than towards the middle.</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22</a:t>
            </a:fld>
            <a:endParaRPr lang="en-AU"/>
          </a:p>
        </p:txBody>
      </p:sp>
    </p:spTree>
    <p:extLst>
      <p:ext uri="{BB962C8B-B14F-4D97-AF65-F5344CB8AC3E}">
        <p14:creationId xmlns:p14="http://schemas.microsoft.com/office/powerpoint/2010/main" val="533640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Never look at measures of central tendency in isolation. Without</a:t>
            </a:r>
            <a:r>
              <a:rPr lang="en-AU" baseline="0" dirty="0"/>
              <a:t> measures of spread it is difficult to know if the average is a good representation or not.</a:t>
            </a:r>
          </a:p>
          <a:p>
            <a:endParaRPr lang="en-AU" baseline="0" dirty="0"/>
          </a:p>
          <a:p>
            <a:r>
              <a:rPr lang="en-AU" baseline="0" dirty="0"/>
              <a:t>The range tells you the limits of your data – the largest value minus the smallest value tells you how widespread your data is.</a:t>
            </a:r>
          </a:p>
          <a:p>
            <a:endParaRPr lang="en-AU" baseline="0" dirty="0"/>
          </a:p>
          <a:p>
            <a:r>
              <a:rPr lang="en-AU" baseline="0" dirty="0"/>
              <a:t>The standard deviation is the best representation of spread. Again the clue is in the name – how much does your data ‘deviate’ from the average? You don’t need to know how to calculate it (excel will do this for you), but you need to be able to interpret it. </a:t>
            </a:r>
          </a:p>
          <a:p>
            <a:endParaRPr lang="en-AU" baseline="0" dirty="0"/>
          </a:p>
          <a:p>
            <a:r>
              <a:rPr lang="en-AU" baseline="0" dirty="0"/>
              <a:t>A small standard deviation means the data doesn’t deviate very much from your mean, it’s tightly clustered together like the graph on the left. This means your average is more likely to be representative of the typical experience as not many data points differ from it.</a:t>
            </a:r>
          </a:p>
          <a:p>
            <a:endParaRPr lang="en-AU" baseline="0" dirty="0"/>
          </a:p>
          <a:p>
            <a:r>
              <a:rPr lang="en-AU" baseline="0" dirty="0"/>
              <a:t>A large standard deviation means your data is much more spread out away from the mean and you have much more inconsistency in whatever you are measuring. This means it’s difficult to rely on the average as representative of the typical, as there’s more likelihood that your output will fall on the far ends of your distribution rather than towards the middle.</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23</a:t>
            </a:fld>
            <a:endParaRPr lang="en-AU"/>
          </a:p>
        </p:txBody>
      </p:sp>
    </p:spTree>
    <p:extLst>
      <p:ext uri="{BB962C8B-B14F-4D97-AF65-F5344CB8AC3E}">
        <p14:creationId xmlns:p14="http://schemas.microsoft.com/office/powerpoint/2010/main" val="244649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Never look at measures of central tendency in isolation. Without</a:t>
            </a:r>
            <a:r>
              <a:rPr lang="en-AU" baseline="0" dirty="0"/>
              <a:t> measures of spread it is difficult to know if the average is a good representation or not.</a:t>
            </a:r>
          </a:p>
          <a:p>
            <a:endParaRPr lang="en-AU" baseline="0" dirty="0"/>
          </a:p>
          <a:p>
            <a:r>
              <a:rPr lang="en-AU" baseline="0" dirty="0"/>
              <a:t>The range tells you the limits of your data – the largest value minus the smallest value tells you how widespread your data is.</a:t>
            </a:r>
          </a:p>
          <a:p>
            <a:endParaRPr lang="en-AU" baseline="0" dirty="0"/>
          </a:p>
          <a:p>
            <a:r>
              <a:rPr lang="en-AU" baseline="0" dirty="0"/>
              <a:t>The standard deviation is the best representation of spread. Again the clue is in the name – how much does your data ‘deviate’ from the average? You don’t need to know how to calculate it (excel will do this for you), but you need to be able to interpret it. </a:t>
            </a:r>
          </a:p>
          <a:p>
            <a:endParaRPr lang="en-AU" baseline="0" dirty="0"/>
          </a:p>
          <a:p>
            <a:r>
              <a:rPr lang="en-AU" baseline="0" dirty="0"/>
              <a:t>A small standard deviation means the data doesn’t deviate very much from your mean, it’s tightly clustered together like the graph on the left. This means your average is more likely to be representative of the typical experience as not many data points differ from it.</a:t>
            </a:r>
          </a:p>
          <a:p>
            <a:endParaRPr lang="en-AU" baseline="0" dirty="0"/>
          </a:p>
          <a:p>
            <a:r>
              <a:rPr lang="en-AU" baseline="0" dirty="0"/>
              <a:t>A large standard deviation means your data is much more spread out away from the mean and you have much more inconsistency in whatever you are measuring. This means it’s difficult to rely on the average as representative of the typical, as there’s more likelihood that your output will fall on the far ends of your distribution rather than towards the middle.</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24</a:t>
            </a:fld>
            <a:endParaRPr lang="en-AU"/>
          </a:p>
        </p:txBody>
      </p:sp>
    </p:spTree>
    <p:extLst>
      <p:ext uri="{BB962C8B-B14F-4D97-AF65-F5344CB8AC3E}">
        <p14:creationId xmlns:p14="http://schemas.microsoft.com/office/powerpoint/2010/main" val="4290953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Measures</a:t>
            </a:r>
            <a:r>
              <a:rPr lang="en-AU" baseline="0" dirty="0"/>
              <a:t> of central tendency are given away in the name – where does your data ‘tend to centre’?</a:t>
            </a:r>
          </a:p>
          <a:p>
            <a:endParaRPr lang="en-AU" baseline="0" dirty="0"/>
          </a:p>
          <a:p>
            <a:r>
              <a:rPr lang="en-AU" baseline="0" dirty="0"/>
              <a:t>Most common measure is the mean or average, calculated by adding all the values in your data together, and dividing by the number of data points you have. Watch out! Sometimes average is not your friend. It can be skewed by outliers in your data that move it further up or down the spread of your data away from the ‘true’ average. If you’re using the numbers to say ‘this is the usual experience of our customers’ for example, you could be far off the mark.</a:t>
            </a:r>
          </a:p>
          <a:p>
            <a:endParaRPr lang="en-AU" baseline="0" dirty="0"/>
          </a:p>
          <a:p>
            <a:r>
              <a:rPr lang="en-AU" baseline="0" dirty="0"/>
              <a:t>In that case, you can use the median as a better representation. If you order your data from smallest to largest, the median is the number in the middle of the data set (important to note, it’s not the middle of the data if you’ve ordered it chronologically!). If you have an even number of data points, you take the two middle numbers and average them to arrive at the median. </a:t>
            </a:r>
            <a:r>
              <a:rPr lang="en-AU" baseline="0" dirty="0" err="1"/>
              <a:t>Egs</a:t>
            </a:r>
            <a:r>
              <a:rPr lang="en-AU" baseline="0" dirty="0"/>
              <a:t> median house price – they use this to represent the ‘usual’ experience of the suburb so it’s not skewed by the $100k shack and the $20m mansion.</a:t>
            </a:r>
          </a:p>
          <a:p>
            <a:endParaRPr lang="en-AU" baseline="0" dirty="0"/>
          </a:p>
          <a:p>
            <a:r>
              <a:rPr lang="en-AU" baseline="0" dirty="0"/>
              <a:t>Mode is the number that occurs most frequently in your data. Not used as often.</a:t>
            </a:r>
          </a:p>
          <a:p>
            <a:endParaRPr lang="en-AU" baseline="0" dirty="0"/>
          </a:p>
          <a:p>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25</a:t>
            </a:fld>
            <a:endParaRPr lang="en-AU"/>
          </a:p>
        </p:txBody>
      </p:sp>
    </p:spTree>
    <p:extLst>
      <p:ext uri="{BB962C8B-B14F-4D97-AF65-F5344CB8AC3E}">
        <p14:creationId xmlns:p14="http://schemas.microsoft.com/office/powerpoint/2010/main" val="3951418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Once you’ve understood what your data is telling you, you’ve got to put it into a compelling story</a:t>
            </a:r>
            <a:r>
              <a:rPr lang="en-AU" baseline="0" dirty="0"/>
              <a:t> to show the same insights to others and drive them to action.</a:t>
            </a:r>
          </a:p>
          <a:p>
            <a:endParaRPr lang="en-AU" baseline="0" dirty="0"/>
          </a:p>
          <a:p>
            <a:r>
              <a:rPr lang="en-AU" baseline="0" dirty="0"/>
              <a:t>Three components to help you do that: a narrative that goes with your data to set the scene/context for your analysis; the structure and flow of information – think about how each element flows to the next and how you will segue between key points; and visual communication with clearly presented info that is easy to read and understand.</a:t>
            </a:r>
          </a:p>
          <a:p>
            <a:endParaRPr lang="en-AU" baseline="0" dirty="0"/>
          </a:p>
          <a:p>
            <a:r>
              <a:rPr lang="en-AU" baseline="0" dirty="0"/>
              <a:t>FOR FUTURE LEADERS ONLY: the strength and conditioning exercise that is in Litmos, which follows on from your attendance at this session, is from a blog on decluttering graphs. It shows you how they took a really convoluted graph and cleaned it up step by step – definitely recommend you read!</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2</a:t>
            </a:fld>
            <a:endParaRPr lang="en-AU"/>
          </a:p>
        </p:txBody>
      </p:sp>
    </p:spTree>
    <p:extLst>
      <p:ext uri="{BB962C8B-B14F-4D97-AF65-F5344CB8AC3E}">
        <p14:creationId xmlns:p14="http://schemas.microsoft.com/office/powerpoint/2010/main" val="2780723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Break into small groups</a:t>
            </a:r>
            <a:r>
              <a:rPr lang="en-AU" baseline="0" dirty="0"/>
              <a:t> and get them to determine what would be a discrete vs a continuous measure for each of the items.</a:t>
            </a:r>
          </a:p>
          <a:p>
            <a:endParaRPr lang="en-AU" baseline="0" dirty="0"/>
          </a:p>
          <a:p>
            <a:r>
              <a:rPr lang="en-AU" baseline="0" dirty="0" err="1"/>
              <a:t>Eg</a:t>
            </a:r>
            <a:endParaRPr lang="en-AU" baseline="0" dirty="0"/>
          </a:p>
          <a:p>
            <a:r>
              <a:rPr lang="en-AU" baseline="0" dirty="0"/>
              <a:t>Petrol – D: number of times tank was filled, C: litres of petrol consumed</a:t>
            </a:r>
          </a:p>
          <a:p>
            <a:r>
              <a:rPr lang="en-AU" baseline="0" dirty="0"/>
              <a:t>Drinks – D: number of cans emptied, C: millilitres of liquid drunk</a:t>
            </a:r>
          </a:p>
          <a:p>
            <a:r>
              <a:rPr lang="en-AU" baseline="0" dirty="0"/>
              <a:t>Singalong volume – D: too noisy/just right/too loud; C: average decibel level</a:t>
            </a:r>
          </a:p>
          <a:p>
            <a:r>
              <a:rPr lang="en-AU" baseline="0" dirty="0"/>
              <a:t>Luggage – D: number of bags in the car, C: cumulative weight of all bags in kg’s</a:t>
            </a:r>
          </a:p>
          <a:p>
            <a:r>
              <a:rPr lang="en-AU" baseline="0" dirty="0"/>
              <a:t>Enjoyment level – D: unhappy/happy, C: happiness scale from 1-10 (could argue this is still discrete – shows that not everything can be measured in a continuous method)</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27</a:t>
            </a:fld>
            <a:endParaRPr lang="en-AU"/>
          </a:p>
        </p:txBody>
      </p:sp>
    </p:spTree>
    <p:extLst>
      <p:ext uri="{BB962C8B-B14F-4D97-AF65-F5344CB8AC3E}">
        <p14:creationId xmlns:p14="http://schemas.microsoft.com/office/powerpoint/2010/main" val="1199080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Don’t be overwhelmed by so many graphs! This is here</a:t>
            </a:r>
            <a:r>
              <a:rPr lang="en-AU" baseline="0" dirty="0"/>
              <a:t> for future reference.</a:t>
            </a:r>
          </a:p>
          <a:p>
            <a:endParaRPr lang="en-AU" baseline="0" dirty="0"/>
          </a:p>
          <a:p>
            <a:r>
              <a:rPr lang="en-AU" baseline="0" dirty="0"/>
              <a:t>Main point to understand is that graph choice should be based on what you want to demonstrate with the data. Do you want to show a comparison between teams? Comparison of a team’s performance over time? </a:t>
            </a:r>
          </a:p>
          <a:p>
            <a:endParaRPr lang="en-AU" baseline="0" dirty="0"/>
          </a:p>
          <a:p>
            <a:r>
              <a:rPr lang="en-AU" baseline="0" dirty="0"/>
              <a:t>Or do you just want to demonstrate the distribution or spread of your data? This can help send the message about inconsistency of performance.</a:t>
            </a:r>
          </a:p>
          <a:p>
            <a:endParaRPr lang="en-AU" baseline="0" dirty="0"/>
          </a:p>
          <a:p>
            <a:r>
              <a:rPr lang="en-AU" baseline="0" dirty="0"/>
              <a:t>Do you want to show a relationship between two variables? Or the composition of your data? Error types or claim types are a good one – when you’re trying to show the types of information contained within your data.</a:t>
            </a:r>
          </a:p>
          <a:p>
            <a:endParaRPr lang="en-AU" baseline="0" dirty="0"/>
          </a:p>
          <a:p>
            <a:r>
              <a:rPr lang="en-AU" baseline="0" dirty="0"/>
              <a:t>We’re just going to focus on 3 of the most common graphs that you should familiarise yourself with.</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28</a:t>
            </a:fld>
            <a:endParaRPr lang="en-AU"/>
          </a:p>
        </p:txBody>
      </p:sp>
    </p:spTree>
    <p:extLst>
      <p:ext uri="{BB962C8B-B14F-4D97-AF65-F5344CB8AC3E}">
        <p14:creationId xmlns:p14="http://schemas.microsoft.com/office/powerpoint/2010/main" val="54526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a:t>
            </a:r>
            <a:r>
              <a:rPr lang="en-AU" baseline="0" dirty="0"/>
              <a:t> run chart compares data over time. Can see if your data is trending up or down, or inconsistently jumping all over the place.</a:t>
            </a:r>
          </a:p>
          <a:p>
            <a:endParaRPr lang="en-AU" baseline="0" dirty="0"/>
          </a:p>
          <a:p>
            <a:r>
              <a:rPr lang="en-AU" baseline="0" dirty="0"/>
              <a:t>A pure run chart without a measure of central tendency however, is fairly useless. You don’t have anything to compare it to, to know if the performance you’re looking at is good or bad.</a:t>
            </a:r>
          </a:p>
          <a:p>
            <a:endParaRPr lang="en-AU" baseline="0" dirty="0"/>
          </a:p>
          <a:p>
            <a:r>
              <a:rPr lang="en-AU" baseline="0" dirty="0"/>
              <a:t>Helpful to know what problem you’re trying to solve… if all your data points are close to the mean, then you’ve got a consistent output. You may then want to look at shifting the average of the entire output. </a:t>
            </a:r>
            <a:r>
              <a:rPr lang="en-AU" baseline="0" dirty="0" err="1"/>
              <a:t>Eg</a:t>
            </a:r>
            <a:r>
              <a:rPr lang="en-AU" baseline="0" dirty="0"/>
              <a:t> our sales numbers are within 3 deals of the mean every day – consistent which is good. However if the mean is nowhere near the target, then we still have a problem! Need to shift the entire performance up towards the target.</a:t>
            </a:r>
          </a:p>
          <a:p>
            <a:endParaRPr lang="en-AU" baseline="0" dirty="0"/>
          </a:p>
          <a:p>
            <a:r>
              <a:rPr lang="en-AU" baseline="0" dirty="0"/>
              <a:t>If we have data points varying hugely either side of the mean (such as </a:t>
            </a:r>
            <a:r>
              <a:rPr lang="en-AU" baseline="0" dirty="0" err="1"/>
              <a:t>eg</a:t>
            </a:r>
            <a:r>
              <a:rPr lang="en-AU" baseline="0" dirty="0"/>
              <a:t> on the slide) then we are inconsistent. Need to get that problem under control first before trying to lift performance, otherwise we might hit target once or twice but will still be inconsistent in hitting it.</a:t>
            </a:r>
          </a:p>
          <a:p>
            <a:endParaRPr lang="en-AU" baseline="0" dirty="0"/>
          </a:p>
          <a:p>
            <a:r>
              <a:rPr lang="en-AU" baseline="0" dirty="0"/>
              <a:t>The solutions you’d propose to lift performance vs make performance consistent are very different!</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29</a:t>
            </a:fld>
            <a:endParaRPr lang="en-AU"/>
          </a:p>
        </p:txBody>
      </p:sp>
    </p:spTree>
    <p:extLst>
      <p:ext uri="{BB962C8B-B14F-4D97-AF65-F5344CB8AC3E}">
        <p14:creationId xmlns:p14="http://schemas.microsoft.com/office/powerpoint/2010/main" val="1301193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30</a:t>
            </a:fld>
            <a:endParaRPr lang="en-AU"/>
          </a:p>
        </p:txBody>
      </p:sp>
    </p:spTree>
    <p:extLst>
      <p:ext uri="{BB962C8B-B14F-4D97-AF65-F5344CB8AC3E}">
        <p14:creationId xmlns:p14="http://schemas.microsoft.com/office/powerpoint/2010/main" val="3991600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Break into small groups</a:t>
            </a:r>
            <a:r>
              <a:rPr lang="en-AU" baseline="0" dirty="0"/>
              <a:t> and get them to determine what would be a discrete vs a continuous measure for each of the items.</a:t>
            </a:r>
          </a:p>
          <a:p>
            <a:endParaRPr lang="en-AU" baseline="0" dirty="0"/>
          </a:p>
          <a:p>
            <a:r>
              <a:rPr lang="en-AU" baseline="0" dirty="0" err="1"/>
              <a:t>Eg</a:t>
            </a:r>
            <a:endParaRPr lang="en-AU" baseline="0" dirty="0"/>
          </a:p>
          <a:p>
            <a:r>
              <a:rPr lang="en-AU" baseline="0" dirty="0"/>
              <a:t>Petrol – D: number of times tank was filled, C: litres of petrol consumed</a:t>
            </a:r>
          </a:p>
          <a:p>
            <a:r>
              <a:rPr lang="en-AU" baseline="0" dirty="0"/>
              <a:t>Drinks – D: number of cans emptied, C: millilitres of liquid drunk</a:t>
            </a:r>
          </a:p>
          <a:p>
            <a:r>
              <a:rPr lang="en-AU" baseline="0" dirty="0"/>
              <a:t>Singalong volume – D: too noisy/just right/too loud; C: average decibel level</a:t>
            </a:r>
          </a:p>
          <a:p>
            <a:r>
              <a:rPr lang="en-AU" baseline="0" dirty="0"/>
              <a:t>Luggage – D: number of bags in the car, C: cumulative weight of all bags in kg’s</a:t>
            </a:r>
          </a:p>
          <a:p>
            <a:r>
              <a:rPr lang="en-AU" baseline="0" dirty="0"/>
              <a:t>Enjoyment level – D: unhappy/happy, C: happiness scale from 1-10 (could argue this is still discrete – shows that not everything can be measured in a continuous method)</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31</a:t>
            </a:fld>
            <a:endParaRPr lang="en-AU"/>
          </a:p>
        </p:txBody>
      </p:sp>
    </p:spTree>
    <p:extLst>
      <p:ext uri="{BB962C8B-B14F-4D97-AF65-F5344CB8AC3E}">
        <p14:creationId xmlns:p14="http://schemas.microsoft.com/office/powerpoint/2010/main" val="114026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32</a:t>
            </a:fld>
            <a:endParaRPr lang="en-AU"/>
          </a:p>
        </p:txBody>
      </p:sp>
    </p:spTree>
    <p:extLst>
      <p:ext uri="{BB962C8B-B14F-4D97-AF65-F5344CB8AC3E}">
        <p14:creationId xmlns:p14="http://schemas.microsoft.com/office/powerpoint/2010/main" val="1081995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33</a:t>
            </a:fld>
            <a:endParaRPr lang="en-AU"/>
          </a:p>
        </p:txBody>
      </p:sp>
    </p:spTree>
    <p:extLst>
      <p:ext uri="{BB962C8B-B14F-4D97-AF65-F5344CB8AC3E}">
        <p14:creationId xmlns:p14="http://schemas.microsoft.com/office/powerpoint/2010/main" val="717251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Break into small groups</a:t>
            </a:r>
            <a:r>
              <a:rPr lang="en-AU" baseline="0" dirty="0"/>
              <a:t> and get them to determine what would be a discrete vs a continuous measure for each of the items.</a:t>
            </a:r>
          </a:p>
          <a:p>
            <a:endParaRPr lang="en-AU" baseline="0" dirty="0"/>
          </a:p>
          <a:p>
            <a:r>
              <a:rPr lang="en-AU" baseline="0" dirty="0" err="1"/>
              <a:t>Eg</a:t>
            </a:r>
            <a:endParaRPr lang="en-AU" baseline="0" dirty="0"/>
          </a:p>
          <a:p>
            <a:r>
              <a:rPr lang="en-AU" baseline="0" dirty="0"/>
              <a:t>Petrol – D: number of times tank was filled, C: litres of petrol consumed</a:t>
            </a:r>
          </a:p>
          <a:p>
            <a:r>
              <a:rPr lang="en-AU" baseline="0" dirty="0"/>
              <a:t>Drinks – D: number of cans emptied, C: millilitres of liquid drunk</a:t>
            </a:r>
          </a:p>
          <a:p>
            <a:r>
              <a:rPr lang="en-AU" baseline="0" dirty="0"/>
              <a:t>Singalong volume – D: too noisy/just right/too loud; C: average decibel level</a:t>
            </a:r>
          </a:p>
          <a:p>
            <a:r>
              <a:rPr lang="en-AU" baseline="0" dirty="0"/>
              <a:t>Luggage – D: number of bags in the car, C: cumulative weight of all bags in kg’s</a:t>
            </a:r>
          </a:p>
          <a:p>
            <a:r>
              <a:rPr lang="en-AU" baseline="0" dirty="0"/>
              <a:t>Enjoyment level – D: unhappy/happy, C: happiness scale from 1-10 (could argue this is still discrete – shows that not everything can be measured in a continuous method)</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35</a:t>
            </a:fld>
            <a:endParaRPr lang="en-AU"/>
          </a:p>
        </p:txBody>
      </p:sp>
    </p:spTree>
    <p:extLst>
      <p:ext uri="{BB962C8B-B14F-4D97-AF65-F5344CB8AC3E}">
        <p14:creationId xmlns:p14="http://schemas.microsoft.com/office/powerpoint/2010/main" val="3217193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36</a:t>
            </a:fld>
            <a:endParaRPr lang="en-AU"/>
          </a:p>
        </p:txBody>
      </p:sp>
    </p:spTree>
    <p:extLst>
      <p:ext uri="{BB962C8B-B14F-4D97-AF65-F5344CB8AC3E}">
        <p14:creationId xmlns:p14="http://schemas.microsoft.com/office/powerpoint/2010/main" val="812366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37</a:t>
            </a:fld>
            <a:endParaRPr lang="en-AU"/>
          </a:p>
        </p:txBody>
      </p:sp>
    </p:spTree>
    <p:extLst>
      <p:ext uri="{BB962C8B-B14F-4D97-AF65-F5344CB8AC3E}">
        <p14:creationId xmlns:p14="http://schemas.microsoft.com/office/powerpoint/2010/main" val="50563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we go looking for data, we often</a:t>
            </a:r>
            <a:r>
              <a:rPr lang="en-AU" baseline="0" dirty="0"/>
              <a:t> have a theory or idea about something and want proof we’re right. It also helps our key stakeholders to have faith that our proposal or recommendation is driven by data analysis and consideration rather than gut feel or opinion. A picture/graph tells 1000 words, a well presented argument or business case can say a lot more with charts than loads of words.</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3</a:t>
            </a:fld>
            <a:endParaRPr lang="en-AU"/>
          </a:p>
        </p:txBody>
      </p:sp>
    </p:spTree>
    <p:extLst>
      <p:ext uri="{BB962C8B-B14F-4D97-AF65-F5344CB8AC3E}">
        <p14:creationId xmlns:p14="http://schemas.microsoft.com/office/powerpoint/2010/main" val="1150745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38</a:t>
            </a:fld>
            <a:endParaRPr lang="en-AU"/>
          </a:p>
        </p:txBody>
      </p:sp>
    </p:spTree>
    <p:extLst>
      <p:ext uri="{BB962C8B-B14F-4D97-AF65-F5344CB8AC3E}">
        <p14:creationId xmlns:p14="http://schemas.microsoft.com/office/powerpoint/2010/main" val="793004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39</a:t>
            </a:fld>
            <a:endParaRPr lang="en-AU"/>
          </a:p>
        </p:txBody>
      </p:sp>
    </p:spTree>
    <p:extLst>
      <p:ext uri="{BB962C8B-B14F-4D97-AF65-F5344CB8AC3E}">
        <p14:creationId xmlns:p14="http://schemas.microsoft.com/office/powerpoint/2010/main" val="2038972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Pareto chart is a composition</a:t>
            </a:r>
            <a:r>
              <a:rPr lang="en-AU" baseline="0" dirty="0"/>
              <a:t> graph – shows you what types/classifications are within your data. It ranks them from most occurring type, to least occurring type.</a:t>
            </a:r>
          </a:p>
          <a:p>
            <a:r>
              <a:rPr lang="en-AU" baseline="0" dirty="0"/>
              <a:t>Has a second y-axis that shows cumulative % of your data that’s attributed to that type </a:t>
            </a:r>
            <a:r>
              <a:rPr lang="en-AU" baseline="0" dirty="0" err="1"/>
              <a:t>eg</a:t>
            </a:r>
            <a:r>
              <a:rPr lang="en-AU" baseline="0" dirty="0"/>
              <a:t> in the </a:t>
            </a:r>
            <a:r>
              <a:rPr lang="en-AU" baseline="0" dirty="0" err="1"/>
              <a:t>eg</a:t>
            </a:r>
            <a:r>
              <a:rPr lang="en-AU" baseline="0" dirty="0"/>
              <a:t> above approx. 20% of the errors are caused by ‘missed dose’ (signified by the red dots) – where you get to 80% of the cumulative, stop! They’re the top few causes to focus on as they’re accounting for the majority of your issues, following the Pareto principle.</a:t>
            </a:r>
          </a:p>
          <a:p>
            <a:r>
              <a:rPr lang="en-AU" baseline="0" dirty="0"/>
              <a:t>Helps to sort out the vital few from the trivial many! No point putting a solution in place for ‘wrong IV rate’ in this example if you do nothing to fix the ‘dose missed</a:t>
            </a:r>
            <a:r>
              <a:rPr lang="en-AU" baseline="0"/>
              <a:t>’ error type.</a:t>
            </a:r>
            <a:endParaRPr lang="en-AU"/>
          </a:p>
        </p:txBody>
      </p:sp>
      <p:sp>
        <p:nvSpPr>
          <p:cNvPr id="4" name="Slide Number Placeholder 3"/>
          <p:cNvSpPr>
            <a:spLocks noGrp="1"/>
          </p:cNvSpPr>
          <p:nvPr>
            <p:ph type="sldNum" sz="quarter" idx="10"/>
          </p:nvPr>
        </p:nvSpPr>
        <p:spPr/>
        <p:txBody>
          <a:bodyPr/>
          <a:lstStyle/>
          <a:p>
            <a:fld id="{6D2A6429-E25A-4E09-8EE3-FECC5E665829}" type="slidenum">
              <a:rPr lang="en-AU" smtClean="0"/>
              <a:t>40</a:t>
            </a:fld>
            <a:endParaRPr lang="en-AU"/>
          </a:p>
        </p:txBody>
      </p:sp>
    </p:spTree>
    <p:extLst>
      <p:ext uri="{BB962C8B-B14F-4D97-AF65-F5344CB8AC3E}">
        <p14:creationId xmlns:p14="http://schemas.microsoft.com/office/powerpoint/2010/main" val="1007833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compelling</a:t>
            </a:r>
            <a:r>
              <a:rPr lang="en-AU" baseline="0" dirty="0"/>
              <a:t> narrative follows this kind of structure: description of current state/status quo, what the challenge is with that status quo (</a:t>
            </a:r>
            <a:r>
              <a:rPr lang="en-AU" baseline="0" dirty="0" err="1"/>
              <a:t>ie</a:t>
            </a:r>
            <a:r>
              <a:rPr lang="en-AU" baseline="0" dirty="0"/>
              <a:t> why do we need to change?). Then a proposed solution to the challenge, any conflicts that you might have considered as part of the solution (pros and cons, likelihood of success, other ideas considered – shows that you haven’t just picked the first solution you jumped to), then the call to action you need the audience to do for you. Actually ask them “can we go </a:t>
            </a:r>
            <a:r>
              <a:rPr lang="en-AU" baseline="0" dirty="0" err="1"/>
              <a:t>ahead?””do</a:t>
            </a:r>
            <a:r>
              <a:rPr lang="en-AU" baseline="0" dirty="0"/>
              <a:t> we have your approval to proceed?”</a:t>
            </a:r>
            <a:r>
              <a:rPr lang="en-AU" baseline="0" dirty="0" err="1"/>
              <a:t>etc</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41</a:t>
            </a:fld>
            <a:endParaRPr lang="en-AU"/>
          </a:p>
        </p:txBody>
      </p:sp>
    </p:spTree>
    <p:extLst>
      <p:ext uri="{BB962C8B-B14F-4D97-AF65-F5344CB8AC3E}">
        <p14:creationId xmlns:p14="http://schemas.microsoft.com/office/powerpoint/2010/main" val="288373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Break into small groups</a:t>
            </a:r>
            <a:r>
              <a:rPr lang="en-AU" baseline="0" dirty="0"/>
              <a:t> and get them to determine what would be a discrete vs a continuous measure for each of the items.</a:t>
            </a:r>
          </a:p>
          <a:p>
            <a:endParaRPr lang="en-AU" baseline="0" dirty="0"/>
          </a:p>
          <a:p>
            <a:r>
              <a:rPr lang="en-AU" baseline="0" dirty="0" err="1"/>
              <a:t>Eg</a:t>
            </a:r>
            <a:endParaRPr lang="en-AU" baseline="0" dirty="0"/>
          </a:p>
          <a:p>
            <a:r>
              <a:rPr lang="en-AU" baseline="0" dirty="0"/>
              <a:t>Petrol – D: number of times tank was filled, C: litres of petrol consumed</a:t>
            </a:r>
          </a:p>
          <a:p>
            <a:r>
              <a:rPr lang="en-AU" baseline="0" dirty="0"/>
              <a:t>Drinks – D: number of cans emptied, C: millilitres of liquid drunk</a:t>
            </a:r>
          </a:p>
          <a:p>
            <a:r>
              <a:rPr lang="en-AU" baseline="0" dirty="0"/>
              <a:t>Singalong volume – D: too noisy/just right/too loud; C: average decibel level</a:t>
            </a:r>
          </a:p>
          <a:p>
            <a:r>
              <a:rPr lang="en-AU" baseline="0" dirty="0"/>
              <a:t>Luggage – D: number of bags in the car, C: cumulative weight of all bags in kg’s</a:t>
            </a:r>
          </a:p>
          <a:p>
            <a:r>
              <a:rPr lang="en-AU" baseline="0" dirty="0"/>
              <a:t>Enjoyment level – D: unhappy/happy, C: happiness scale from 1-10 (could argue this is still discrete – shows that not everything can be measured in a continuous method)</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42</a:t>
            </a:fld>
            <a:endParaRPr lang="en-AU"/>
          </a:p>
        </p:txBody>
      </p:sp>
    </p:spTree>
    <p:extLst>
      <p:ext uri="{BB962C8B-B14F-4D97-AF65-F5344CB8AC3E}">
        <p14:creationId xmlns:p14="http://schemas.microsoft.com/office/powerpoint/2010/main" val="3760093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Think</a:t>
            </a:r>
            <a:r>
              <a:rPr lang="en-AU" baseline="0" dirty="0"/>
              <a:t> about the answers to these questions and make sure your presentation is hitting on these.</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43</a:t>
            </a:fld>
            <a:endParaRPr lang="en-AU"/>
          </a:p>
        </p:txBody>
      </p:sp>
    </p:spTree>
    <p:extLst>
      <p:ext uri="{BB962C8B-B14F-4D97-AF65-F5344CB8AC3E}">
        <p14:creationId xmlns:p14="http://schemas.microsoft.com/office/powerpoint/2010/main" val="3049301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6D2A6429-E25A-4E09-8EE3-FECC5E665829}" type="slidenum">
              <a:rPr lang="en-AU" smtClean="0"/>
              <a:t>4</a:t>
            </a:fld>
            <a:endParaRPr lang="en-AU"/>
          </a:p>
        </p:txBody>
      </p:sp>
    </p:spTree>
    <p:extLst>
      <p:ext uri="{BB962C8B-B14F-4D97-AF65-F5344CB8AC3E}">
        <p14:creationId xmlns:p14="http://schemas.microsoft.com/office/powerpoint/2010/main" val="393173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Discrete data</a:t>
            </a:r>
            <a:r>
              <a:rPr lang="en-AU" baseline="0" dirty="0"/>
              <a:t> is when you measure something using groupings/buckets. The item you’re measuring is either in one bucket or another, one step or another (hence the picture), you can’t be on half a step. If you are measuring the colour of M&amp;Ms, they’re either red or blue or green, they can’t be half each. ‘Hit or miss SLA’ is a good business example. It’s one or the other.</a:t>
            </a:r>
          </a:p>
          <a:p>
            <a:endParaRPr lang="en-AU" baseline="0" dirty="0"/>
          </a:p>
          <a:p>
            <a:r>
              <a:rPr lang="en-AU" baseline="0" dirty="0"/>
              <a:t>Continuous data on the other hand is like being on a ramp, you can be at any point along the ramp, and the way you describe where you are on it can be broken down to more finite and precise measurement depending on how technical you need to be. You can measure your position in </a:t>
            </a:r>
            <a:r>
              <a:rPr lang="en-AU" baseline="0" dirty="0" err="1"/>
              <a:t>kms</a:t>
            </a:r>
            <a:r>
              <a:rPr lang="en-AU" baseline="0" dirty="0"/>
              <a:t>, metres, centimetres, millimetres, </a:t>
            </a:r>
            <a:r>
              <a:rPr lang="en-AU" baseline="0" dirty="0" err="1"/>
              <a:t>micrometers</a:t>
            </a:r>
            <a:r>
              <a:rPr lang="en-AU" baseline="0" dirty="0"/>
              <a:t>. Measures like length, speed, weight are good examples of continuous data.</a:t>
            </a:r>
          </a:p>
          <a:p>
            <a:endParaRPr lang="en-AU" baseline="0" dirty="0"/>
          </a:p>
          <a:p>
            <a:r>
              <a:rPr lang="en-AU" baseline="0" dirty="0"/>
              <a:t>Which do you think is better to collect if you can?</a:t>
            </a:r>
          </a:p>
          <a:p>
            <a:r>
              <a:rPr lang="en-AU" baseline="0" dirty="0"/>
              <a:t>Continuous – it gives you much richer information to draw from. If you just measure ‘hit or miss SLA’, you don’t necessarily know by how much you’ve missed or how well you’ve hit. The solution you might propose to help hit SLA will vary markedly if you’re trying to shave 3 days off your turnaround time as opposed to 3 hours or 3 minutes. You can still break it down to get a ‘hit or </a:t>
            </a:r>
            <a:r>
              <a:rPr lang="en-AU" baseline="0" dirty="0" err="1"/>
              <a:t>miss’</a:t>
            </a:r>
            <a:r>
              <a:rPr lang="en-AU" baseline="0" dirty="0"/>
              <a:t> percentage if you want to, but collecting ‘time taken to complete this step’ will give you much greater insight than just stopping at a discrete measure.</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11</a:t>
            </a:fld>
            <a:endParaRPr lang="en-AU"/>
          </a:p>
        </p:txBody>
      </p:sp>
    </p:spTree>
    <p:extLst>
      <p:ext uri="{BB962C8B-B14F-4D97-AF65-F5344CB8AC3E}">
        <p14:creationId xmlns:p14="http://schemas.microsoft.com/office/powerpoint/2010/main" val="579511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Individual reflection on what measures are available in their team</a:t>
            </a:r>
            <a:r>
              <a:rPr lang="en-AU" baseline="0" dirty="0"/>
              <a:t> right now. If they don’t have ANY, think about what they SHOULD be collecting.</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12</a:t>
            </a:fld>
            <a:endParaRPr lang="en-AU"/>
          </a:p>
        </p:txBody>
      </p:sp>
    </p:spTree>
    <p:extLst>
      <p:ext uri="{BB962C8B-B14F-4D97-AF65-F5344CB8AC3E}">
        <p14:creationId xmlns:p14="http://schemas.microsoft.com/office/powerpoint/2010/main" val="3811491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Individual reflection on what measures are available in their team</a:t>
            </a:r>
            <a:r>
              <a:rPr lang="en-AU" baseline="0" dirty="0"/>
              <a:t> right now. If they don’t have ANY, think about what they SHOULD be collecting.</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13</a:t>
            </a:fld>
            <a:endParaRPr lang="en-AU"/>
          </a:p>
        </p:txBody>
      </p:sp>
    </p:spTree>
    <p:extLst>
      <p:ext uri="{BB962C8B-B14F-4D97-AF65-F5344CB8AC3E}">
        <p14:creationId xmlns:p14="http://schemas.microsoft.com/office/powerpoint/2010/main" val="365003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Break into small groups</a:t>
            </a:r>
            <a:r>
              <a:rPr lang="en-AU" baseline="0" dirty="0"/>
              <a:t> and get them to determine what would be a discrete vs a continuous measure for each of the items.</a:t>
            </a:r>
          </a:p>
          <a:p>
            <a:endParaRPr lang="en-AU" baseline="0" dirty="0"/>
          </a:p>
          <a:p>
            <a:r>
              <a:rPr lang="en-AU" baseline="0" dirty="0" err="1"/>
              <a:t>Eg</a:t>
            </a:r>
            <a:endParaRPr lang="en-AU" baseline="0" dirty="0"/>
          </a:p>
          <a:p>
            <a:r>
              <a:rPr lang="en-AU" baseline="0" dirty="0"/>
              <a:t>Petrol – D: number of times tank was filled, C: litres of petrol consumed</a:t>
            </a:r>
          </a:p>
          <a:p>
            <a:r>
              <a:rPr lang="en-AU" baseline="0" dirty="0"/>
              <a:t>Drinks – D: number of cans emptied, C: millilitres of liquid drunk</a:t>
            </a:r>
          </a:p>
          <a:p>
            <a:r>
              <a:rPr lang="en-AU" baseline="0" dirty="0"/>
              <a:t>Singalong volume – D: too noisy/just right/too loud; C: average decibel level</a:t>
            </a:r>
          </a:p>
          <a:p>
            <a:r>
              <a:rPr lang="en-AU" baseline="0" dirty="0"/>
              <a:t>Luggage – D: number of bags in the car, C: cumulative weight of all bags in kg’s</a:t>
            </a:r>
          </a:p>
          <a:p>
            <a:r>
              <a:rPr lang="en-AU" baseline="0" dirty="0"/>
              <a:t>Enjoyment level – D: unhappy/happy, C: happiness scale from 1-10 (could argue this is still discrete – shows that not everything can be measured in a continuous method)</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14</a:t>
            </a:fld>
            <a:endParaRPr lang="en-AU"/>
          </a:p>
        </p:txBody>
      </p:sp>
    </p:spTree>
    <p:extLst>
      <p:ext uri="{BB962C8B-B14F-4D97-AF65-F5344CB8AC3E}">
        <p14:creationId xmlns:p14="http://schemas.microsoft.com/office/powerpoint/2010/main" val="2053977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Individual reflection on what measures are available in their team</a:t>
            </a:r>
            <a:r>
              <a:rPr lang="en-AU" baseline="0" dirty="0"/>
              <a:t> right now. If they don’t have ANY, think about what they SHOULD be collecting.</a:t>
            </a:r>
            <a:endParaRPr lang="en-AU" dirty="0"/>
          </a:p>
        </p:txBody>
      </p:sp>
      <p:sp>
        <p:nvSpPr>
          <p:cNvPr id="4" name="Slide Number Placeholder 3"/>
          <p:cNvSpPr>
            <a:spLocks noGrp="1"/>
          </p:cNvSpPr>
          <p:nvPr>
            <p:ph type="sldNum" sz="quarter" idx="10"/>
          </p:nvPr>
        </p:nvSpPr>
        <p:spPr/>
        <p:txBody>
          <a:bodyPr/>
          <a:lstStyle/>
          <a:p>
            <a:fld id="{6D2A6429-E25A-4E09-8EE3-FECC5E665829}" type="slidenum">
              <a:rPr lang="en-AU" smtClean="0"/>
              <a:t>15</a:t>
            </a:fld>
            <a:endParaRPr lang="en-AU"/>
          </a:p>
        </p:txBody>
      </p:sp>
    </p:spTree>
    <p:extLst>
      <p:ext uri="{BB962C8B-B14F-4D97-AF65-F5344CB8AC3E}">
        <p14:creationId xmlns:p14="http://schemas.microsoft.com/office/powerpoint/2010/main" val="4225167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er 1 - Full Width">
    <p:spTree>
      <p:nvGrpSpPr>
        <p:cNvPr id="1" name=""/>
        <p:cNvGrpSpPr/>
        <p:nvPr/>
      </p:nvGrpSpPr>
      <p:grpSpPr>
        <a:xfrm>
          <a:off x="0" y="0"/>
          <a:ext cx="0" cy="0"/>
          <a:chOff x="0" y="0"/>
          <a:chExt cx="0" cy="0"/>
        </a:xfrm>
      </p:grpSpPr>
      <p:cxnSp>
        <p:nvCxnSpPr>
          <p:cNvPr id="9" name="Straight Connector 8"/>
          <p:cNvCxnSpPr/>
          <p:nvPr/>
        </p:nvCxnSpPr>
        <p:spPr>
          <a:xfrm>
            <a:off x="568326" y="6324600"/>
            <a:ext cx="8013700"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4" name="Content Placeholder 13"/>
          <p:cNvSpPr>
            <a:spLocks noGrp="1"/>
          </p:cNvSpPr>
          <p:nvPr>
            <p:ph sz="quarter" idx="10"/>
          </p:nvPr>
        </p:nvSpPr>
        <p:spPr>
          <a:xfrm>
            <a:off x="568326" y="2606677"/>
            <a:ext cx="8050493" cy="2290763"/>
          </a:xfrm>
          <a:prstGeom prst="rect">
            <a:avLst/>
          </a:prstGeom>
        </p:spPr>
        <p:txBody>
          <a:bodyPr vert="horz" lIns="0" tIns="0" rIns="0" bIns="0" numCol="1" spcCol="360000"/>
          <a:lstStyle>
            <a:lvl1pPr marL="0" indent="0">
              <a:buFontTx/>
              <a:buNone/>
              <a:defRPr sz="1800">
                <a:solidFill>
                  <a:schemeClr val="tx1">
                    <a:lumMod val="85000"/>
                    <a:lumOff val="15000"/>
                  </a:schemeClr>
                </a:solidFill>
                <a:latin typeface="Arial"/>
                <a:cs typeface="Arial"/>
              </a:defRPr>
            </a:lvl1pPr>
            <a:lvl2pPr marL="0" indent="-212400">
              <a:spcBef>
                <a:spcPts val="200"/>
              </a:spcBef>
              <a:buSzPct val="100000"/>
              <a:buFontTx/>
              <a:buBlip>
                <a:blip r:embed="rId2"/>
              </a:buBlip>
              <a:defRPr sz="1800">
                <a:solidFill>
                  <a:schemeClr val="tx1">
                    <a:lumMod val="85000"/>
                    <a:lumOff val="15000"/>
                  </a:schemeClr>
                </a:solidFill>
                <a:latin typeface="Arial"/>
                <a:cs typeface="Arial"/>
              </a:defRPr>
            </a:lvl2pPr>
            <a:lvl3pPr marL="172800" indent="-158400">
              <a:spcBef>
                <a:spcPts val="200"/>
              </a:spcBef>
              <a:defRPr sz="1800">
                <a:solidFill>
                  <a:schemeClr val="tx1">
                    <a:lumMod val="85000"/>
                    <a:lumOff val="15000"/>
                  </a:schemeClr>
                </a:solidFill>
                <a:latin typeface="Arial"/>
                <a:cs typeface="Arial"/>
              </a:defRPr>
            </a:lvl3pPr>
            <a:lvl4pPr marL="360000" indent="-158400">
              <a:spcBef>
                <a:spcPts val="200"/>
              </a:spcBef>
              <a:defRPr sz="1800">
                <a:solidFill>
                  <a:schemeClr val="tx1">
                    <a:lumMod val="85000"/>
                    <a:lumOff val="15000"/>
                  </a:schemeClr>
                </a:solidFill>
                <a:latin typeface="Arial"/>
                <a:cs typeface="Arial"/>
              </a:defRPr>
            </a:lvl4pPr>
            <a:lvl5pPr marL="511200" indent="-158400">
              <a:spcBef>
                <a:spcPts val="200"/>
              </a:spcBef>
              <a:buFont typeface="Lucida Grande"/>
              <a:buChar char="-"/>
              <a:defRPr sz="1800">
                <a:solidFill>
                  <a:schemeClr val="tx1">
                    <a:lumMod val="85000"/>
                    <a:lumOff val="15000"/>
                  </a:schemeClr>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7"/>
          <p:cNvSpPr>
            <a:spLocks noGrp="1"/>
          </p:cNvSpPr>
          <p:nvPr>
            <p:ph type="body" sz="quarter" idx="11"/>
          </p:nvPr>
        </p:nvSpPr>
        <p:spPr>
          <a:xfrm>
            <a:off x="568326" y="2216150"/>
            <a:ext cx="8050493" cy="357188"/>
          </a:xfrm>
          <a:prstGeom prst="rect">
            <a:avLst/>
          </a:prstGeom>
        </p:spPr>
        <p:txBody>
          <a:bodyPr vert="horz" lIns="0" tIns="0" rIns="0" bIns="0"/>
          <a:lstStyle>
            <a:lvl1pPr marL="0" indent="0">
              <a:spcBef>
                <a:spcPts val="0"/>
              </a:spcBef>
              <a:buFontTx/>
              <a:buNone/>
              <a:defRPr sz="2000">
                <a:solidFill>
                  <a:srgbClr val="802285"/>
                </a:solidFill>
              </a:defRPr>
            </a:lvl1pPr>
          </a:lstStyle>
          <a:p>
            <a:pPr lvl="0"/>
            <a:r>
              <a:rPr lang="en-GB" dirty="0"/>
              <a:t>Click to edit Master text styles</a:t>
            </a:r>
          </a:p>
        </p:txBody>
      </p:sp>
      <p:sp>
        <p:nvSpPr>
          <p:cNvPr id="5" name="Text Placeholder 2"/>
          <p:cNvSpPr>
            <a:spLocks noGrp="1"/>
          </p:cNvSpPr>
          <p:nvPr>
            <p:ph type="body" sz="quarter" idx="12"/>
          </p:nvPr>
        </p:nvSpPr>
        <p:spPr>
          <a:xfrm>
            <a:off x="568326" y="606425"/>
            <a:ext cx="5807075" cy="355600"/>
          </a:xfrm>
          <a:prstGeom prst="rect">
            <a:avLst/>
          </a:prstGeom>
        </p:spPr>
        <p:txBody>
          <a:bodyPr vert="horz" lIns="0" tIns="0" rIns="0" bIns="0"/>
          <a:lstStyle>
            <a:lvl1pPr marL="0" indent="0">
              <a:spcBef>
                <a:spcPts val="0"/>
              </a:spcBef>
              <a:buFontTx/>
              <a:buNone/>
              <a:defRPr sz="2600">
                <a:solidFill>
                  <a:schemeClr val="bg1"/>
                </a:solidFill>
              </a:defRPr>
            </a:lvl1pPr>
          </a:lstStyle>
          <a:p>
            <a:pPr lvl="0"/>
            <a:r>
              <a:rPr lang="en-GB" dirty="0"/>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7037" y="6357501"/>
            <a:ext cx="1303618" cy="331119"/>
          </a:xfrm>
          <a:prstGeom prst="rect">
            <a:avLst/>
          </a:prstGeom>
        </p:spPr>
      </p:pic>
    </p:spTree>
    <p:extLst>
      <p:ext uri="{BB962C8B-B14F-4D97-AF65-F5344CB8AC3E}">
        <p14:creationId xmlns:p14="http://schemas.microsoft.com/office/powerpoint/2010/main" val="384328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18EC6AE5-3030-4160-A7B8-94378C99C5C7}" type="datetimeFigureOut">
              <a:rPr lang="en-AU" smtClean="0"/>
              <a:t>8/03/2018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9EA669A-F0D9-4AD2-ACCA-AF29E142ADEF}" type="slidenum">
              <a:rPr lang="en-AU" smtClean="0"/>
              <a:t>‹#›</a:t>
            </a:fld>
            <a:endParaRPr lang="en-AU"/>
          </a:p>
        </p:txBody>
      </p:sp>
    </p:spTree>
    <p:extLst>
      <p:ext uri="{BB962C8B-B14F-4D97-AF65-F5344CB8AC3E}">
        <p14:creationId xmlns:p14="http://schemas.microsoft.com/office/powerpoint/2010/main" val="2329769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18EC6AE5-3030-4160-A7B8-94378C99C5C7}" type="datetimeFigureOut">
              <a:rPr lang="en-AU" smtClean="0"/>
              <a:t>8/03/2018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9EA669A-F0D9-4AD2-ACCA-AF29E142ADEF}" type="slidenum">
              <a:rPr lang="en-AU" smtClean="0"/>
              <a:t>‹#›</a:t>
            </a:fld>
            <a:endParaRPr lang="en-AU"/>
          </a:p>
        </p:txBody>
      </p:sp>
    </p:spTree>
    <p:extLst>
      <p:ext uri="{BB962C8B-B14F-4D97-AF65-F5344CB8AC3E}">
        <p14:creationId xmlns:p14="http://schemas.microsoft.com/office/powerpoint/2010/main" val="3683866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EC6AE5-3030-4160-A7B8-94378C99C5C7}" type="datetimeFigureOut">
              <a:rPr lang="en-AU" smtClean="0"/>
              <a:t>8/03/2018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9EA669A-F0D9-4AD2-ACCA-AF29E142ADEF}" type="slidenum">
              <a:rPr lang="en-AU" smtClean="0"/>
              <a:t>‹#›</a:t>
            </a:fld>
            <a:endParaRPr lang="en-AU"/>
          </a:p>
        </p:txBody>
      </p:sp>
      <p:cxnSp>
        <p:nvCxnSpPr>
          <p:cNvPr id="6" name="Straight Connector 5"/>
          <p:cNvCxnSpPr/>
          <p:nvPr userDrawn="1"/>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960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EC6AE5-3030-4160-A7B8-94378C99C5C7}" type="datetimeFigureOut">
              <a:rPr lang="en-AU" smtClean="0"/>
              <a:t>8/03/2018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9EA669A-F0D9-4AD2-ACCA-AF29E142ADEF}" type="slidenum">
              <a:rPr lang="en-AU" smtClean="0"/>
              <a:t>‹#›</a:t>
            </a:fld>
            <a:endParaRPr lang="en-AU"/>
          </a:p>
        </p:txBody>
      </p:sp>
    </p:spTree>
    <p:extLst>
      <p:ext uri="{BB962C8B-B14F-4D97-AF65-F5344CB8AC3E}">
        <p14:creationId xmlns:p14="http://schemas.microsoft.com/office/powerpoint/2010/main" val="1519345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EC6AE5-3030-4160-A7B8-94378C99C5C7}" type="datetimeFigureOut">
              <a:rPr lang="en-AU" smtClean="0"/>
              <a:t>8/03/2018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9EA669A-F0D9-4AD2-ACCA-AF29E142ADEF}" type="slidenum">
              <a:rPr lang="en-AU" smtClean="0"/>
              <a:t>‹#›</a:t>
            </a:fld>
            <a:endParaRPr lang="en-AU"/>
          </a:p>
        </p:txBody>
      </p:sp>
    </p:spTree>
    <p:extLst>
      <p:ext uri="{BB962C8B-B14F-4D97-AF65-F5344CB8AC3E}">
        <p14:creationId xmlns:p14="http://schemas.microsoft.com/office/powerpoint/2010/main" val="2427855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8EC6AE5-3030-4160-A7B8-94378C99C5C7}" type="datetimeFigureOut">
              <a:rPr lang="en-AU" smtClean="0"/>
              <a:t>8/03/2018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9EA669A-F0D9-4AD2-ACCA-AF29E142ADEF}" type="slidenum">
              <a:rPr lang="en-AU" smtClean="0"/>
              <a:t>‹#›</a:t>
            </a:fld>
            <a:endParaRPr lang="en-AU"/>
          </a:p>
        </p:txBody>
      </p:sp>
    </p:spTree>
    <p:extLst>
      <p:ext uri="{BB962C8B-B14F-4D97-AF65-F5344CB8AC3E}">
        <p14:creationId xmlns:p14="http://schemas.microsoft.com/office/powerpoint/2010/main" val="1737625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8EC6AE5-3030-4160-A7B8-94378C99C5C7}" type="datetimeFigureOut">
              <a:rPr lang="en-AU" smtClean="0"/>
              <a:t>8/03/2018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9EA669A-F0D9-4AD2-ACCA-AF29E142ADEF}" type="slidenum">
              <a:rPr lang="en-AU" smtClean="0"/>
              <a:t>‹#›</a:t>
            </a:fld>
            <a:endParaRPr lang="en-AU"/>
          </a:p>
        </p:txBody>
      </p:sp>
    </p:spTree>
    <p:extLst>
      <p:ext uri="{BB962C8B-B14F-4D97-AF65-F5344CB8AC3E}">
        <p14:creationId xmlns:p14="http://schemas.microsoft.com/office/powerpoint/2010/main" val="753730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1 - 2 Column">
    <p:spTree>
      <p:nvGrpSpPr>
        <p:cNvPr id="1" name=""/>
        <p:cNvGrpSpPr/>
        <p:nvPr/>
      </p:nvGrpSpPr>
      <p:grpSpPr>
        <a:xfrm>
          <a:off x="0" y="0"/>
          <a:ext cx="0" cy="0"/>
          <a:chOff x="0" y="0"/>
          <a:chExt cx="0" cy="0"/>
        </a:xfrm>
      </p:grpSpPr>
      <p:cxnSp>
        <p:nvCxnSpPr>
          <p:cNvPr id="10" name="Straight Connector 9"/>
          <p:cNvCxnSpPr/>
          <p:nvPr/>
        </p:nvCxnSpPr>
        <p:spPr>
          <a:xfrm>
            <a:off x="568326" y="6324600"/>
            <a:ext cx="8013700"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7" name="Content Placeholder 13"/>
          <p:cNvSpPr>
            <a:spLocks noGrp="1"/>
          </p:cNvSpPr>
          <p:nvPr>
            <p:ph sz="quarter" idx="10"/>
          </p:nvPr>
        </p:nvSpPr>
        <p:spPr>
          <a:xfrm>
            <a:off x="568325" y="2606677"/>
            <a:ext cx="3789363" cy="2290763"/>
          </a:xfrm>
          <a:prstGeom prst="rect">
            <a:avLst/>
          </a:prstGeom>
        </p:spPr>
        <p:txBody>
          <a:bodyPr vert="horz" lIns="0" tIns="0" rIns="0" bIns="0"/>
          <a:lstStyle>
            <a:lvl1pPr marL="0" indent="0">
              <a:buFontTx/>
              <a:buNone/>
              <a:defRPr sz="1800">
                <a:solidFill>
                  <a:schemeClr val="tx1">
                    <a:lumMod val="85000"/>
                    <a:lumOff val="15000"/>
                  </a:schemeClr>
                </a:solidFill>
                <a:latin typeface="Arial"/>
                <a:cs typeface="Arial"/>
              </a:defRPr>
            </a:lvl1pPr>
            <a:lvl2pPr marL="0" indent="-212400">
              <a:spcBef>
                <a:spcPts val="200"/>
              </a:spcBef>
              <a:buSzPct val="100000"/>
              <a:buFontTx/>
              <a:buBlip>
                <a:blip r:embed="rId2"/>
              </a:buBlip>
              <a:defRPr sz="1800">
                <a:solidFill>
                  <a:schemeClr val="tx1">
                    <a:lumMod val="85000"/>
                    <a:lumOff val="15000"/>
                  </a:schemeClr>
                </a:solidFill>
                <a:latin typeface="Arial"/>
                <a:cs typeface="Arial"/>
              </a:defRPr>
            </a:lvl2pPr>
            <a:lvl3pPr marL="172800" indent="-158400">
              <a:spcBef>
                <a:spcPts val="200"/>
              </a:spcBef>
              <a:defRPr sz="1800">
                <a:solidFill>
                  <a:schemeClr val="tx1">
                    <a:lumMod val="85000"/>
                    <a:lumOff val="15000"/>
                  </a:schemeClr>
                </a:solidFill>
                <a:latin typeface="Arial"/>
                <a:cs typeface="Arial"/>
              </a:defRPr>
            </a:lvl3pPr>
            <a:lvl4pPr marL="360000" indent="-158400">
              <a:spcBef>
                <a:spcPts val="200"/>
              </a:spcBef>
              <a:defRPr sz="1800">
                <a:solidFill>
                  <a:schemeClr val="tx1">
                    <a:lumMod val="85000"/>
                    <a:lumOff val="15000"/>
                  </a:schemeClr>
                </a:solidFill>
                <a:latin typeface="Arial"/>
                <a:cs typeface="Arial"/>
              </a:defRPr>
            </a:lvl4pPr>
            <a:lvl5pPr marL="511200" indent="-158400">
              <a:spcBef>
                <a:spcPts val="200"/>
              </a:spcBef>
              <a:buFont typeface="Lucida Grande"/>
              <a:buChar char="-"/>
              <a:defRPr sz="1800">
                <a:solidFill>
                  <a:schemeClr val="tx1">
                    <a:lumMod val="85000"/>
                    <a:lumOff val="15000"/>
                  </a:schemeClr>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Content Placeholder 13"/>
          <p:cNvSpPr>
            <a:spLocks noGrp="1"/>
          </p:cNvSpPr>
          <p:nvPr>
            <p:ph sz="quarter" idx="11"/>
          </p:nvPr>
        </p:nvSpPr>
        <p:spPr>
          <a:xfrm>
            <a:off x="4829456" y="2606677"/>
            <a:ext cx="3789363" cy="2290763"/>
          </a:xfrm>
          <a:prstGeom prst="rect">
            <a:avLst/>
          </a:prstGeom>
        </p:spPr>
        <p:txBody>
          <a:bodyPr vert="horz" lIns="0" tIns="0" rIns="0" bIns="0"/>
          <a:lstStyle>
            <a:lvl1pPr marL="0" indent="0">
              <a:buFontTx/>
              <a:buNone/>
              <a:defRPr sz="1800">
                <a:solidFill>
                  <a:schemeClr val="tx1">
                    <a:lumMod val="85000"/>
                    <a:lumOff val="15000"/>
                  </a:schemeClr>
                </a:solidFill>
                <a:latin typeface="Arial"/>
                <a:cs typeface="Arial"/>
              </a:defRPr>
            </a:lvl1pPr>
            <a:lvl2pPr marL="0" indent="-212400">
              <a:spcBef>
                <a:spcPts val="200"/>
              </a:spcBef>
              <a:buSzPct val="100000"/>
              <a:buFontTx/>
              <a:buBlip>
                <a:blip r:embed="rId2"/>
              </a:buBlip>
              <a:defRPr sz="1800">
                <a:solidFill>
                  <a:schemeClr val="tx1">
                    <a:lumMod val="85000"/>
                    <a:lumOff val="15000"/>
                  </a:schemeClr>
                </a:solidFill>
                <a:latin typeface="Arial"/>
                <a:cs typeface="Arial"/>
              </a:defRPr>
            </a:lvl2pPr>
            <a:lvl3pPr marL="172800" indent="-158400">
              <a:spcBef>
                <a:spcPts val="200"/>
              </a:spcBef>
              <a:defRPr sz="1800">
                <a:solidFill>
                  <a:schemeClr val="tx1">
                    <a:lumMod val="85000"/>
                    <a:lumOff val="15000"/>
                  </a:schemeClr>
                </a:solidFill>
                <a:latin typeface="Arial"/>
                <a:cs typeface="Arial"/>
              </a:defRPr>
            </a:lvl3pPr>
            <a:lvl4pPr marL="360000" indent="-158400">
              <a:spcBef>
                <a:spcPts val="200"/>
              </a:spcBef>
              <a:defRPr sz="1800">
                <a:solidFill>
                  <a:schemeClr val="tx1">
                    <a:lumMod val="85000"/>
                    <a:lumOff val="15000"/>
                  </a:schemeClr>
                </a:solidFill>
                <a:latin typeface="Arial"/>
                <a:cs typeface="Arial"/>
              </a:defRPr>
            </a:lvl4pPr>
            <a:lvl5pPr marL="511200" indent="-158400">
              <a:spcBef>
                <a:spcPts val="200"/>
              </a:spcBef>
              <a:buFont typeface="Lucida Grande"/>
              <a:buChar char="-"/>
              <a:defRPr sz="1800">
                <a:solidFill>
                  <a:schemeClr val="tx1">
                    <a:lumMod val="85000"/>
                    <a:lumOff val="15000"/>
                  </a:schemeClr>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7"/>
          <p:cNvSpPr>
            <a:spLocks noGrp="1"/>
          </p:cNvSpPr>
          <p:nvPr>
            <p:ph type="body" sz="quarter" idx="12"/>
          </p:nvPr>
        </p:nvSpPr>
        <p:spPr>
          <a:xfrm>
            <a:off x="568326" y="2216150"/>
            <a:ext cx="8050493" cy="357188"/>
          </a:xfrm>
          <a:prstGeom prst="rect">
            <a:avLst/>
          </a:prstGeom>
        </p:spPr>
        <p:txBody>
          <a:bodyPr vert="horz" lIns="0" tIns="0" rIns="0" bIns="0"/>
          <a:lstStyle>
            <a:lvl1pPr marL="0" indent="0">
              <a:spcBef>
                <a:spcPts val="0"/>
              </a:spcBef>
              <a:buFontTx/>
              <a:buNone/>
              <a:defRPr sz="2000">
                <a:solidFill>
                  <a:srgbClr val="802285"/>
                </a:solidFill>
              </a:defRPr>
            </a:lvl1pPr>
          </a:lstStyle>
          <a:p>
            <a:pPr lvl="0"/>
            <a:r>
              <a:rPr lang="en-GB" dirty="0"/>
              <a:t>Click to edit Master text styles</a:t>
            </a:r>
          </a:p>
        </p:txBody>
      </p:sp>
      <p:sp>
        <p:nvSpPr>
          <p:cNvPr id="5" name="Text Placeholder 2"/>
          <p:cNvSpPr>
            <a:spLocks noGrp="1"/>
          </p:cNvSpPr>
          <p:nvPr>
            <p:ph type="body" sz="quarter" idx="13"/>
          </p:nvPr>
        </p:nvSpPr>
        <p:spPr>
          <a:xfrm>
            <a:off x="568326" y="606425"/>
            <a:ext cx="5807075" cy="355600"/>
          </a:xfrm>
          <a:prstGeom prst="rect">
            <a:avLst/>
          </a:prstGeom>
        </p:spPr>
        <p:txBody>
          <a:bodyPr vert="horz" lIns="0" tIns="0" rIns="0" bIns="0"/>
          <a:lstStyle>
            <a:lvl1pPr marL="0" indent="0">
              <a:spcBef>
                <a:spcPts val="0"/>
              </a:spcBef>
              <a:buFontTx/>
              <a:buNone/>
              <a:defRPr sz="2600">
                <a:solidFill>
                  <a:schemeClr val="bg1"/>
                </a:solidFill>
              </a:defRPr>
            </a:lvl1pPr>
          </a:lstStyle>
          <a:p>
            <a:pPr lvl="0"/>
            <a:r>
              <a:rPr lang="en-GB"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7037" y="6357501"/>
            <a:ext cx="1303618" cy="331119"/>
          </a:xfrm>
          <a:prstGeom prst="rect">
            <a:avLst/>
          </a:prstGeom>
        </p:spPr>
      </p:pic>
    </p:spTree>
    <p:extLst>
      <p:ext uri="{BB962C8B-B14F-4D97-AF65-F5344CB8AC3E}">
        <p14:creationId xmlns:p14="http://schemas.microsoft.com/office/powerpoint/2010/main" val="2967612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2 - Full Width">
    <p:spTree>
      <p:nvGrpSpPr>
        <p:cNvPr id="1" name=""/>
        <p:cNvGrpSpPr/>
        <p:nvPr/>
      </p:nvGrpSpPr>
      <p:grpSpPr>
        <a:xfrm>
          <a:off x="0" y="0"/>
          <a:ext cx="0" cy="0"/>
          <a:chOff x="0" y="0"/>
          <a:chExt cx="0" cy="0"/>
        </a:xfrm>
      </p:grpSpPr>
      <p:cxnSp>
        <p:nvCxnSpPr>
          <p:cNvPr id="9" name="Straight Connector 8"/>
          <p:cNvCxnSpPr/>
          <p:nvPr/>
        </p:nvCxnSpPr>
        <p:spPr>
          <a:xfrm>
            <a:off x="568326" y="6324600"/>
            <a:ext cx="8013700"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4" name="Content Placeholder 13"/>
          <p:cNvSpPr>
            <a:spLocks noGrp="1"/>
          </p:cNvSpPr>
          <p:nvPr>
            <p:ph sz="quarter" idx="10"/>
          </p:nvPr>
        </p:nvSpPr>
        <p:spPr>
          <a:xfrm>
            <a:off x="568326" y="2606677"/>
            <a:ext cx="8050493" cy="2290763"/>
          </a:xfrm>
          <a:prstGeom prst="rect">
            <a:avLst/>
          </a:prstGeom>
        </p:spPr>
        <p:txBody>
          <a:bodyPr vert="horz" lIns="0" tIns="0" rIns="0" bIns="0" numCol="1" spcCol="360000"/>
          <a:lstStyle>
            <a:lvl1pPr marL="0" indent="0">
              <a:buFontTx/>
              <a:buNone/>
              <a:defRPr sz="1800">
                <a:solidFill>
                  <a:schemeClr val="tx1">
                    <a:lumMod val="85000"/>
                    <a:lumOff val="15000"/>
                  </a:schemeClr>
                </a:solidFill>
                <a:latin typeface="Arial"/>
                <a:cs typeface="Arial"/>
              </a:defRPr>
            </a:lvl1pPr>
            <a:lvl2pPr marL="0" indent="-212400">
              <a:spcBef>
                <a:spcPts val="200"/>
              </a:spcBef>
              <a:buSzPct val="100000"/>
              <a:buFontTx/>
              <a:buBlip>
                <a:blip r:embed="rId2"/>
              </a:buBlip>
              <a:defRPr sz="1800">
                <a:solidFill>
                  <a:schemeClr val="tx1">
                    <a:lumMod val="85000"/>
                    <a:lumOff val="15000"/>
                  </a:schemeClr>
                </a:solidFill>
                <a:latin typeface="Arial"/>
                <a:cs typeface="Arial"/>
              </a:defRPr>
            </a:lvl2pPr>
            <a:lvl3pPr marL="172800" indent="-158400">
              <a:spcBef>
                <a:spcPts val="200"/>
              </a:spcBef>
              <a:defRPr sz="1800">
                <a:solidFill>
                  <a:schemeClr val="tx1">
                    <a:lumMod val="85000"/>
                    <a:lumOff val="15000"/>
                  </a:schemeClr>
                </a:solidFill>
                <a:latin typeface="Arial"/>
                <a:cs typeface="Arial"/>
              </a:defRPr>
            </a:lvl3pPr>
            <a:lvl4pPr marL="360000" indent="-158400">
              <a:spcBef>
                <a:spcPts val="200"/>
              </a:spcBef>
              <a:defRPr sz="1800">
                <a:solidFill>
                  <a:schemeClr val="tx1">
                    <a:lumMod val="85000"/>
                    <a:lumOff val="15000"/>
                  </a:schemeClr>
                </a:solidFill>
                <a:latin typeface="Arial"/>
                <a:cs typeface="Arial"/>
              </a:defRPr>
            </a:lvl4pPr>
            <a:lvl5pPr marL="511200" indent="-158400">
              <a:spcBef>
                <a:spcPts val="200"/>
              </a:spcBef>
              <a:buFont typeface="Lucida Grande"/>
              <a:buChar char="-"/>
              <a:defRPr sz="1800">
                <a:solidFill>
                  <a:schemeClr val="tx1">
                    <a:lumMod val="85000"/>
                    <a:lumOff val="15000"/>
                  </a:schemeClr>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2"/>
          <p:cNvSpPr>
            <a:spLocks noGrp="1"/>
          </p:cNvSpPr>
          <p:nvPr>
            <p:ph type="body" sz="quarter" idx="12"/>
          </p:nvPr>
        </p:nvSpPr>
        <p:spPr>
          <a:xfrm>
            <a:off x="568326" y="606425"/>
            <a:ext cx="5807075" cy="355600"/>
          </a:xfrm>
          <a:prstGeom prst="rect">
            <a:avLst/>
          </a:prstGeom>
        </p:spPr>
        <p:txBody>
          <a:bodyPr vert="horz" lIns="0" tIns="0" rIns="0" bIns="0"/>
          <a:lstStyle>
            <a:lvl1pPr marL="0" indent="0">
              <a:spcBef>
                <a:spcPts val="0"/>
              </a:spcBef>
              <a:buFontTx/>
              <a:buNone/>
              <a:defRPr sz="2600">
                <a:solidFill>
                  <a:schemeClr val="bg1"/>
                </a:solidFill>
              </a:defRPr>
            </a:lvl1pPr>
          </a:lstStyle>
          <a:p>
            <a:pPr lvl="0"/>
            <a:r>
              <a:rPr lang="en-GB" dirty="0"/>
              <a:t>Click to edit Master text styles</a:t>
            </a:r>
          </a:p>
        </p:txBody>
      </p:sp>
      <p:sp>
        <p:nvSpPr>
          <p:cNvPr id="11" name="Text Placeholder 7"/>
          <p:cNvSpPr>
            <a:spLocks noGrp="1"/>
          </p:cNvSpPr>
          <p:nvPr>
            <p:ph type="body" sz="quarter" idx="13"/>
          </p:nvPr>
        </p:nvSpPr>
        <p:spPr>
          <a:xfrm>
            <a:off x="568326" y="2209551"/>
            <a:ext cx="8050493" cy="357188"/>
          </a:xfrm>
          <a:prstGeom prst="rect">
            <a:avLst/>
          </a:prstGeom>
        </p:spPr>
        <p:txBody>
          <a:bodyPr vert="horz" lIns="0" tIns="0" rIns="0" bIns="0"/>
          <a:lstStyle>
            <a:lvl1pPr marL="0" indent="0">
              <a:spcBef>
                <a:spcPts val="0"/>
              </a:spcBef>
              <a:buFontTx/>
              <a:buNone/>
              <a:defRPr sz="2000">
                <a:solidFill>
                  <a:srgbClr val="802285"/>
                </a:solidFill>
              </a:defRPr>
            </a:lvl1pPr>
          </a:lstStyle>
          <a:p>
            <a:pPr lvl="0"/>
            <a:r>
              <a:rPr lang="en-GB" dirty="0"/>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7037" y="6357501"/>
            <a:ext cx="1303618" cy="331119"/>
          </a:xfrm>
          <a:prstGeom prst="rect">
            <a:avLst/>
          </a:prstGeom>
        </p:spPr>
      </p:pic>
    </p:spTree>
    <p:extLst>
      <p:ext uri="{BB962C8B-B14F-4D97-AF65-F5344CB8AC3E}">
        <p14:creationId xmlns:p14="http://schemas.microsoft.com/office/powerpoint/2010/main" val="3274275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2 - 2 Column">
    <p:spTree>
      <p:nvGrpSpPr>
        <p:cNvPr id="1" name=""/>
        <p:cNvGrpSpPr/>
        <p:nvPr/>
      </p:nvGrpSpPr>
      <p:grpSpPr>
        <a:xfrm>
          <a:off x="0" y="0"/>
          <a:ext cx="0" cy="0"/>
          <a:chOff x="0" y="0"/>
          <a:chExt cx="0" cy="0"/>
        </a:xfrm>
      </p:grpSpPr>
      <p:cxnSp>
        <p:nvCxnSpPr>
          <p:cNvPr id="11" name="Straight Connector 10"/>
          <p:cNvCxnSpPr/>
          <p:nvPr/>
        </p:nvCxnSpPr>
        <p:spPr>
          <a:xfrm>
            <a:off x="568326" y="6324600"/>
            <a:ext cx="8013700"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7" name="Content Placeholder 13"/>
          <p:cNvSpPr>
            <a:spLocks noGrp="1"/>
          </p:cNvSpPr>
          <p:nvPr>
            <p:ph sz="quarter" idx="10"/>
          </p:nvPr>
        </p:nvSpPr>
        <p:spPr>
          <a:xfrm>
            <a:off x="568325" y="2606677"/>
            <a:ext cx="3789363" cy="2290763"/>
          </a:xfrm>
          <a:prstGeom prst="rect">
            <a:avLst/>
          </a:prstGeom>
        </p:spPr>
        <p:txBody>
          <a:bodyPr vert="horz" lIns="0" tIns="0" rIns="0" bIns="0"/>
          <a:lstStyle>
            <a:lvl1pPr marL="0" indent="0">
              <a:buFontTx/>
              <a:buNone/>
              <a:defRPr sz="1800">
                <a:solidFill>
                  <a:schemeClr val="tx1">
                    <a:lumMod val="85000"/>
                    <a:lumOff val="15000"/>
                  </a:schemeClr>
                </a:solidFill>
                <a:latin typeface="Arial"/>
                <a:cs typeface="Arial"/>
              </a:defRPr>
            </a:lvl1pPr>
            <a:lvl2pPr marL="0" indent="-212400">
              <a:spcBef>
                <a:spcPts val="200"/>
              </a:spcBef>
              <a:buSzPct val="100000"/>
              <a:buFontTx/>
              <a:buBlip>
                <a:blip r:embed="rId2"/>
              </a:buBlip>
              <a:defRPr sz="1800">
                <a:solidFill>
                  <a:schemeClr val="tx1">
                    <a:lumMod val="85000"/>
                    <a:lumOff val="15000"/>
                  </a:schemeClr>
                </a:solidFill>
                <a:latin typeface="Arial"/>
                <a:cs typeface="Arial"/>
              </a:defRPr>
            </a:lvl2pPr>
            <a:lvl3pPr marL="172800" indent="-158400">
              <a:spcBef>
                <a:spcPts val="200"/>
              </a:spcBef>
              <a:defRPr sz="1800">
                <a:solidFill>
                  <a:schemeClr val="tx1">
                    <a:lumMod val="85000"/>
                    <a:lumOff val="15000"/>
                  </a:schemeClr>
                </a:solidFill>
                <a:latin typeface="Arial"/>
                <a:cs typeface="Arial"/>
              </a:defRPr>
            </a:lvl3pPr>
            <a:lvl4pPr marL="360000" indent="-158400">
              <a:spcBef>
                <a:spcPts val="200"/>
              </a:spcBef>
              <a:defRPr sz="1800">
                <a:solidFill>
                  <a:schemeClr val="tx1">
                    <a:lumMod val="85000"/>
                    <a:lumOff val="15000"/>
                  </a:schemeClr>
                </a:solidFill>
                <a:latin typeface="Arial"/>
                <a:cs typeface="Arial"/>
              </a:defRPr>
            </a:lvl4pPr>
            <a:lvl5pPr marL="511200" indent="-158400">
              <a:spcBef>
                <a:spcPts val="200"/>
              </a:spcBef>
              <a:buFont typeface="Lucida Grande"/>
              <a:buChar char="-"/>
              <a:defRPr sz="1800">
                <a:solidFill>
                  <a:schemeClr val="tx1">
                    <a:lumMod val="85000"/>
                    <a:lumOff val="15000"/>
                  </a:schemeClr>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Content Placeholder 13"/>
          <p:cNvSpPr>
            <a:spLocks noGrp="1"/>
          </p:cNvSpPr>
          <p:nvPr>
            <p:ph sz="quarter" idx="11"/>
          </p:nvPr>
        </p:nvSpPr>
        <p:spPr>
          <a:xfrm>
            <a:off x="4829456" y="2606677"/>
            <a:ext cx="3789363" cy="2290763"/>
          </a:xfrm>
          <a:prstGeom prst="rect">
            <a:avLst/>
          </a:prstGeom>
        </p:spPr>
        <p:txBody>
          <a:bodyPr vert="horz" lIns="0" tIns="0" rIns="0" bIns="0"/>
          <a:lstStyle>
            <a:lvl1pPr marL="0" indent="0">
              <a:buFontTx/>
              <a:buNone/>
              <a:defRPr sz="1800">
                <a:solidFill>
                  <a:schemeClr val="tx1">
                    <a:lumMod val="85000"/>
                    <a:lumOff val="15000"/>
                  </a:schemeClr>
                </a:solidFill>
                <a:latin typeface="Arial"/>
                <a:cs typeface="Arial"/>
              </a:defRPr>
            </a:lvl1pPr>
            <a:lvl2pPr marL="0" indent="-212400">
              <a:spcBef>
                <a:spcPts val="200"/>
              </a:spcBef>
              <a:buSzPct val="100000"/>
              <a:buFontTx/>
              <a:buBlip>
                <a:blip r:embed="rId2"/>
              </a:buBlip>
              <a:defRPr sz="1800">
                <a:solidFill>
                  <a:schemeClr val="tx1">
                    <a:lumMod val="85000"/>
                    <a:lumOff val="15000"/>
                  </a:schemeClr>
                </a:solidFill>
                <a:latin typeface="Arial"/>
                <a:cs typeface="Arial"/>
              </a:defRPr>
            </a:lvl2pPr>
            <a:lvl3pPr marL="172800" indent="-158400">
              <a:spcBef>
                <a:spcPts val="200"/>
              </a:spcBef>
              <a:defRPr sz="1800">
                <a:solidFill>
                  <a:schemeClr val="tx1">
                    <a:lumMod val="85000"/>
                    <a:lumOff val="15000"/>
                  </a:schemeClr>
                </a:solidFill>
                <a:latin typeface="Arial"/>
                <a:cs typeface="Arial"/>
              </a:defRPr>
            </a:lvl3pPr>
            <a:lvl4pPr marL="360000" indent="-158400">
              <a:spcBef>
                <a:spcPts val="200"/>
              </a:spcBef>
              <a:defRPr sz="1800">
                <a:solidFill>
                  <a:schemeClr val="tx1">
                    <a:lumMod val="85000"/>
                    <a:lumOff val="15000"/>
                  </a:schemeClr>
                </a:solidFill>
                <a:latin typeface="Arial"/>
                <a:cs typeface="Arial"/>
              </a:defRPr>
            </a:lvl4pPr>
            <a:lvl5pPr marL="511200" indent="-158400">
              <a:spcBef>
                <a:spcPts val="200"/>
              </a:spcBef>
              <a:buFont typeface="Lucida Grande"/>
              <a:buChar char="-"/>
              <a:defRPr sz="1800">
                <a:solidFill>
                  <a:schemeClr val="tx1">
                    <a:lumMod val="85000"/>
                    <a:lumOff val="15000"/>
                  </a:schemeClr>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2"/>
          <p:cNvSpPr>
            <a:spLocks noGrp="1"/>
          </p:cNvSpPr>
          <p:nvPr>
            <p:ph type="body" sz="quarter" idx="13"/>
          </p:nvPr>
        </p:nvSpPr>
        <p:spPr>
          <a:xfrm>
            <a:off x="568326" y="606425"/>
            <a:ext cx="5807075" cy="355600"/>
          </a:xfrm>
          <a:prstGeom prst="rect">
            <a:avLst/>
          </a:prstGeom>
        </p:spPr>
        <p:txBody>
          <a:bodyPr vert="horz" lIns="0" tIns="0" rIns="0" bIns="0"/>
          <a:lstStyle>
            <a:lvl1pPr marL="0" indent="0">
              <a:spcBef>
                <a:spcPts val="0"/>
              </a:spcBef>
              <a:buFontTx/>
              <a:buNone/>
              <a:defRPr sz="2600">
                <a:solidFill>
                  <a:schemeClr val="bg1"/>
                </a:solidFill>
              </a:defRPr>
            </a:lvl1pPr>
          </a:lstStyle>
          <a:p>
            <a:pPr lvl="0"/>
            <a:r>
              <a:rPr lang="en-GB" dirty="0"/>
              <a:t>Click to edit Master text styles</a:t>
            </a:r>
          </a:p>
        </p:txBody>
      </p:sp>
      <p:sp>
        <p:nvSpPr>
          <p:cNvPr id="9" name="Text Placeholder 7"/>
          <p:cNvSpPr>
            <a:spLocks noGrp="1"/>
          </p:cNvSpPr>
          <p:nvPr>
            <p:ph type="body" sz="quarter" idx="14"/>
          </p:nvPr>
        </p:nvSpPr>
        <p:spPr>
          <a:xfrm>
            <a:off x="568326" y="2209551"/>
            <a:ext cx="8050493" cy="357188"/>
          </a:xfrm>
          <a:prstGeom prst="rect">
            <a:avLst/>
          </a:prstGeom>
        </p:spPr>
        <p:txBody>
          <a:bodyPr vert="horz" lIns="0" tIns="0" rIns="0" bIns="0"/>
          <a:lstStyle>
            <a:lvl1pPr marL="0" indent="0">
              <a:spcBef>
                <a:spcPts val="0"/>
              </a:spcBef>
              <a:buFontTx/>
              <a:buNone/>
              <a:defRPr sz="2000">
                <a:solidFill>
                  <a:srgbClr val="802285"/>
                </a:solidFill>
              </a:defRPr>
            </a:lvl1pPr>
          </a:lstStyle>
          <a:p>
            <a:pPr lvl="0"/>
            <a:r>
              <a:rPr lang="en-GB" dirty="0"/>
              <a:t>Click to edit Master text styles</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7037" y="6357501"/>
            <a:ext cx="1303618" cy="331119"/>
          </a:xfrm>
          <a:prstGeom prst="rect">
            <a:avLst/>
          </a:prstGeom>
        </p:spPr>
      </p:pic>
    </p:spTree>
    <p:extLst>
      <p:ext uri="{BB962C8B-B14F-4D97-AF65-F5344CB8AC3E}">
        <p14:creationId xmlns:p14="http://schemas.microsoft.com/office/powerpoint/2010/main" val="2536599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3"/>
            <a:ext cx="2926080" cy="276999"/>
          </a:xfrm>
          <a:prstGeom prst="rect">
            <a:avLst/>
          </a:prstGeo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a:xfrm>
            <a:off x="457200" y="6377943"/>
            <a:ext cx="2103120" cy="27699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3/8/2018</a:t>
            </a:fld>
            <a:endParaRPr lang="en-US">
              <a:solidFill>
                <a:prstClr val="black">
                  <a:tint val="75000"/>
                </a:prstClr>
              </a:solidFill>
            </a:endParaRPr>
          </a:p>
        </p:txBody>
      </p:sp>
      <p:sp>
        <p:nvSpPr>
          <p:cNvPr id="4" name="Holder 4"/>
          <p:cNvSpPr>
            <a:spLocks noGrp="1"/>
          </p:cNvSpPr>
          <p:nvPr>
            <p:ph type="sldNum" sz="quarter" idx="7"/>
          </p:nvPr>
        </p:nvSpPr>
        <p:spPr>
          <a:xfrm>
            <a:off x="6583681" y="6377943"/>
            <a:ext cx="2103120" cy="276999"/>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82895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18EC6AE5-3030-4160-A7B8-94378C99C5C7}" type="datetimeFigureOut">
              <a:rPr lang="en-AU" smtClean="0"/>
              <a:t>8/03/2018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9EA669A-F0D9-4AD2-ACCA-AF29E142ADEF}" type="slidenum">
              <a:rPr lang="en-AU" smtClean="0"/>
              <a:t>‹#›</a:t>
            </a:fld>
            <a:endParaRPr lang="en-AU"/>
          </a:p>
        </p:txBody>
      </p:sp>
    </p:spTree>
    <p:extLst>
      <p:ext uri="{BB962C8B-B14F-4D97-AF65-F5344CB8AC3E}">
        <p14:creationId xmlns:p14="http://schemas.microsoft.com/office/powerpoint/2010/main" val="302760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8EC6AE5-3030-4160-A7B8-94378C99C5C7}" type="datetimeFigureOut">
              <a:rPr lang="en-AU" smtClean="0"/>
              <a:t>8/03/2018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9EA669A-F0D9-4AD2-ACCA-AF29E142ADEF}" type="slidenum">
              <a:rPr lang="en-AU" smtClean="0"/>
              <a:t>‹#›</a:t>
            </a:fld>
            <a:endParaRPr lang="en-AU"/>
          </a:p>
        </p:txBody>
      </p:sp>
    </p:spTree>
    <p:extLst>
      <p:ext uri="{BB962C8B-B14F-4D97-AF65-F5344CB8AC3E}">
        <p14:creationId xmlns:p14="http://schemas.microsoft.com/office/powerpoint/2010/main" val="132558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C6AE5-3030-4160-A7B8-94378C99C5C7}" type="datetimeFigureOut">
              <a:rPr lang="en-AU" smtClean="0"/>
              <a:t>8/03/2018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9EA669A-F0D9-4AD2-ACCA-AF29E142ADEF}" type="slidenum">
              <a:rPr lang="en-AU" smtClean="0"/>
              <a:t>‹#›</a:t>
            </a:fld>
            <a:endParaRPr lang="en-AU"/>
          </a:p>
        </p:txBody>
      </p:sp>
    </p:spTree>
    <p:extLst>
      <p:ext uri="{BB962C8B-B14F-4D97-AF65-F5344CB8AC3E}">
        <p14:creationId xmlns:p14="http://schemas.microsoft.com/office/powerpoint/2010/main" val="157835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18EC6AE5-3030-4160-A7B8-94378C99C5C7}" type="datetimeFigureOut">
              <a:rPr lang="en-AU" smtClean="0"/>
              <a:t>8/03/2018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9EA669A-F0D9-4AD2-ACCA-AF29E142ADEF}" type="slidenum">
              <a:rPr lang="en-AU" smtClean="0"/>
              <a:t>‹#›</a:t>
            </a:fld>
            <a:endParaRPr lang="en-AU"/>
          </a:p>
        </p:txBody>
      </p:sp>
    </p:spTree>
    <p:extLst>
      <p:ext uri="{BB962C8B-B14F-4D97-AF65-F5344CB8AC3E}">
        <p14:creationId xmlns:p14="http://schemas.microsoft.com/office/powerpoint/2010/main" val="6924721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4.jp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PEN0780-employsure-powerpoint3_01.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90" r:id="rId5"/>
  </p:sldLayoutIdLst>
  <p:txStyles>
    <p:titleStyle>
      <a:lvl1pPr algn="ctr" defTabSz="457200" rtl="0" fontAlgn="base">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fontAlgn="base">
        <a:spcBef>
          <a:spcPct val="0"/>
        </a:spcBef>
        <a:spcAft>
          <a:spcPct val="0"/>
        </a:spcAft>
        <a:defRPr sz="4400">
          <a:solidFill>
            <a:schemeClr val="tx1"/>
          </a:solidFill>
          <a:latin typeface="Georgia" panose="02040502050405020303" pitchFamily="18" charset="0"/>
          <a:ea typeface="MS PGothic" panose="020B0600070205080204" pitchFamily="34" charset="-128"/>
        </a:defRPr>
      </a:lvl2pPr>
      <a:lvl3pPr algn="ctr" defTabSz="457200" rtl="0" fontAlgn="base">
        <a:spcBef>
          <a:spcPct val="0"/>
        </a:spcBef>
        <a:spcAft>
          <a:spcPct val="0"/>
        </a:spcAft>
        <a:defRPr sz="4400">
          <a:solidFill>
            <a:schemeClr val="tx1"/>
          </a:solidFill>
          <a:latin typeface="Georgia" panose="02040502050405020303" pitchFamily="18" charset="0"/>
          <a:ea typeface="MS PGothic" panose="020B0600070205080204" pitchFamily="34" charset="-128"/>
        </a:defRPr>
      </a:lvl3pPr>
      <a:lvl4pPr algn="ctr" defTabSz="457200" rtl="0" fontAlgn="base">
        <a:spcBef>
          <a:spcPct val="0"/>
        </a:spcBef>
        <a:spcAft>
          <a:spcPct val="0"/>
        </a:spcAft>
        <a:defRPr sz="4400">
          <a:solidFill>
            <a:schemeClr val="tx1"/>
          </a:solidFill>
          <a:latin typeface="Georgia" panose="02040502050405020303" pitchFamily="18" charset="0"/>
          <a:ea typeface="MS PGothic" panose="020B0600070205080204" pitchFamily="34" charset="-128"/>
        </a:defRPr>
      </a:lvl4pPr>
      <a:lvl5pPr algn="ctr" defTabSz="457200" rtl="0" fontAlgn="base">
        <a:spcBef>
          <a:spcPct val="0"/>
        </a:spcBef>
        <a:spcAft>
          <a:spcPct val="0"/>
        </a:spcAft>
        <a:defRPr sz="4400">
          <a:solidFill>
            <a:schemeClr val="tx1"/>
          </a:solidFill>
          <a:latin typeface="Georgia" panose="02040502050405020303" pitchFamily="18"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Georgia" panose="02040502050405020303" pitchFamily="18"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Georgia" panose="02040502050405020303" pitchFamily="18"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Georgia" panose="02040502050405020303" pitchFamily="18"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Georgia" panose="02040502050405020303" pitchFamily="18" charset="0"/>
          <a:ea typeface="MS PGothic" panose="020B0600070205080204" pitchFamily="34"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47248"/>
            <a:ext cx="78867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628650" y="1825625"/>
            <a:ext cx="7886700" cy="4028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EC6AE5-3030-4160-A7B8-94378C99C5C7}" type="datetimeFigureOut">
              <a:rPr lang="en-AU" smtClean="0"/>
              <a:t>8/03/2018</a:t>
            </a:fld>
            <a:endParaRPr lang="en-AU"/>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A669A-F0D9-4AD2-ACCA-AF29E142ADEF}" type="slidenum">
              <a:rPr lang="en-AU" smtClean="0"/>
              <a:t>‹#›</a:t>
            </a:fld>
            <a:endParaRPr lang="en-AU"/>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0791" y="6087272"/>
            <a:ext cx="9182721" cy="770732"/>
          </a:xfrm>
          <a:prstGeom prst="rect">
            <a:avLst/>
          </a:prstGeom>
        </p:spPr>
      </p:pic>
    </p:spTree>
    <p:extLst>
      <p:ext uri="{BB962C8B-B14F-4D97-AF65-F5344CB8AC3E}">
        <p14:creationId xmlns:p14="http://schemas.microsoft.com/office/powerpoint/2010/main" val="5951526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2.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hyperlink" Target="https://goo.gl/UktT4L" TargetMode="External"/><Relationship Id="rId2" Type="http://schemas.openxmlformats.org/officeDocument/2006/relationships/slideLayout" Target="../slideLayouts/slideLayout12.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069"/>
            <a:ext cx="9144000" cy="5143500"/>
          </a:xfrm>
          <a:prstGeom prst="rect">
            <a:avLst/>
          </a:prstGeom>
        </p:spPr>
      </p:pic>
      <p:sp>
        <p:nvSpPr>
          <p:cNvPr id="6" name="TextBox 5"/>
          <p:cNvSpPr txBox="1"/>
          <p:nvPr/>
        </p:nvSpPr>
        <p:spPr>
          <a:xfrm>
            <a:off x="1097280" y="301752"/>
            <a:ext cx="7671816" cy="584775"/>
          </a:xfrm>
          <a:prstGeom prst="rect">
            <a:avLst/>
          </a:prstGeom>
          <a:noFill/>
        </p:spPr>
        <p:txBody>
          <a:bodyPr wrap="square" rtlCol="0">
            <a:spAutoFit/>
          </a:bodyPr>
          <a:lstStyle/>
          <a:p>
            <a:pPr algn="ctr"/>
            <a:r>
              <a:rPr lang="en-AU" sz="3200" dirty="0">
                <a:solidFill>
                  <a:srgbClr val="0070C0"/>
                </a:solidFill>
              </a:rPr>
              <a:t>Using data to tell my story</a:t>
            </a:r>
          </a:p>
        </p:txBody>
      </p:sp>
    </p:spTree>
    <p:extLst>
      <p:ext uri="{BB962C8B-B14F-4D97-AF65-F5344CB8AC3E}">
        <p14:creationId xmlns:p14="http://schemas.microsoft.com/office/powerpoint/2010/main" val="4035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71EF-CC68-4DFB-B306-80786EC7A419}"/>
              </a:ext>
            </a:extLst>
          </p:cNvPr>
          <p:cNvSpPr>
            <a:spLocks noGrp="1"/>
          </p:cNvSpPr>
          <p:nvPr>
            <p:ph type="title" idx="4294967295"/>
          </p:nvPr>
        </p:nvSpPr>
        <p:spPr>
          <a:xfrm>
            <a:off x="628650" y="0"/>
            <a:ext cx="7886700" cy="1325563"/>
          </a:xfrm>
        </p:spPr>
        <p:txBody>
          <a:bodyPr/>
          <a:lstStyle/>
          <a:p>
            <a:pPr algn="ctr"/>
            <a:r>
              <a:rPr lang="en-US" sz="2800" dirty="0">
                <a:solidFill>
                  <a:srgbClr val="0070C0"/>
                </a:solidFill>
                <a:latin typeface="Georgia" panose="02040502050405020303" pitchFamily="18" charset="0"/>
                <a:ea typeface="MS PGothic" panose="020B0600070205080204" pitchFamily="34" charset="-128"/>
                <a:cs typeface="+mn-cs"/>
              </a:rPr>
              <a:t>Two types of data</a:t>
            </a:r>
            <a:endParaRPr lang="en-AU" sz="2800" dirty="0">
              <a:solidFill>
                <a:srgbClr val="0070C0"/>
              </a:solidFill>
              <a:latin typeface="Georgia" panose="02040502050405020303" pitchFamily="18" charset="0"/>
              <a:ea typeface="MS PGothic" panose="020B0600070205080204" pitchFamily="34" charset="-128"/>
              <a:cs typeface="+mn-cs"/>
            </a:endParaRPr>
          </a:p>
        </p:txBody>
      </p:sp>
      <p:sp>
        <p:nvSpPr>
          <p:cNvPr id="3" name="Content Placeholder 2">
            <a:extLst>
              <a:ext uri="{FF2B5EF4-FFF2-40B4-BE49-F238E27FC236}">
                <a16:creationId xmlns:a16="http://schemas.microsoft.com/office/drawing/2014/main" id="{8E0B210E-C4D9-4DE3-864E-1D6DBB9FF97F}"/>
              </a:ext>
            </a:extLst>
          </p:cNvPr>
          <p:cNvSpPr>
            <a:spLocks noGrp="1"/>
          </p:cNvSpPr>
          <p:nvPr>
            <p:ph idx="4294967295"/>
          </p:nvPr>
        </p:nvSpPr>
        <p:spPr>
          <a:xfrm>
            <a:off x="452673" y="1445380"/>
            <a:ext cx="3762375" cy="4484640"/>
          </a:xfrm>
        </p:spPr>
        <p:txBody>
          <a:bodyPr>
            <a:normAutofit/>
          </a:bodyPr>
          <a:lstStyle/>
          <a:p>
            <a:pPr marL="0" indent="0">
              <a:buNone/>
            </a:pPr>
            <a:r>
              <a:rPr lang="en-US" b="1" dirty="0"/>
              <a:t>Continuous </a:t>
            </a:r>
          </a:p>
          <a:p>
            <a:r>
              <a:rPr lang="en-US" sz="2200" dirty="0">
                <a:latin typeface="Arial" panose="020B0604020202020204" pitchFamily="34" charset="0"/>
                <a:cs typeface="Arial" panose="020B0604020202020204" pitchFamily="34" charset="0"/>
              </a:rPr>
              <a:t>Has divisible values (0.9, 0.99, 0.999…)</a:t>
            </a:r>
          </a:p>
          <a:p>
            <a:r>
              <a:rPr lang="en-US" sz="2200" dirty="0">
                <a:latin typeface="Arial" panose="020B0604020202020204" pitchFamily="34" charset="0"/>
                <a:cs typeface="Arial" panose="020B0604020202020204" pitchFamily="34" charset="0"/>
              </a:rPr>
              <a:t>Measurements</a:t>
            </a:r>
          </a:p>
          <a:p>
            <a:pPr lvl="1"/>
            <a:r>
              <a:rPr lang="en-US" sz="2200" dirty="0">
                <a:latin typeface="Arial" panose="020B0604020202020204" pitchFamily="34" charset="0"/>
                <a:cs typeface="Arial" panose="020B0604020202020204" pitchFamily="34" charset="0"/>
              </a:rPr>
              <a:t>Temperature</a:t>
            </a:r>
          </a:p>
          <a:p>
            <a:pPr lvl="1"/>
            <a:r>
              <a:rPr lang="en-US" sz="2200" dirty="0">
                <a:latin typeface="Arial" panose="020B0604020202020204" pitchFamily="34" charset="0"/>
                <a:cs typeface="Arial" panose="020B0604020202020204" pitchFamily="34" charset="0"/>
              </a:rPr>
              <a:t>Height</a:t>
            </a:r>
          </a:p>
          <a:p>
            <a:pPr lvl="1"/>
            <a:r>
              <a:rPr lang="en-US" sz="2200" dirty="0">
                <a:latin typeface="Arial" panose="020B0604020202020204" pitchFamily="34" charset="0"/>
                <a:cs typeface="Arial" panose="020B0604020202020204" pitchFamily="34" charset="0"/>
              </a:rPr>
              <a:t>100m sprint world record</a:t>
            </a:r>
          </a:p>
          <a:p>
            <a:r>
              <a:rPr lang="en-US" sz="2600" dirty="0">
                <a:latin typeface="Arial" panose="020B0604020202020204" pitchFamily="34" charset="0"/>
                <a:cs typeface="Arial" panose="020B0604020202020204" pitchFamily="34" charset="0"/>
              </a:rPr>
              <a:t>Prices</a:t>
            </a:r>
          </a:p>
          <a:p>
            <a:pPr lvl="1"/>
            <a:r>
              <a:rPr lang="en-US" sz="2200" dirty="0">
                <a:latin typeface="Arial" panose="020B0604020202020204" pitchFamily="34" charset="0"/>
                <a:cs typeface="Arial" panose="020B0604020202020204" pitchFamily="34" charset="0"/>
              </a:rPr>
              <a:t>Stocks</a:t>
            </a:r>
          </a:p>
          <a:p>
            <a:pPr lvl="1"/>
            <a:r>
              <a:rPr lang="en-US" sz="2200" dirty="0">
                <a:latin typeface="Arial" panose="020B0604020202020204" pitchFamily="34" charset="0"/>
                <a:cs typeface="Arial" panose="020B0604020202020204" pitchFamily="34" charset="0"/>
              </a:rPr>
              <a:t>Crypto-currency</a:t>
            </a:r>
          </a:p>
          <a:p>
            <a:endParaRPr lang="en-AU" dirty="0"/>
          </a:p>
          <a:p>
            <a:endParaRPr lang="en-AU" dirty="0"/>
          </a:p>
        </p:txBody>
      </p:sp>
      <p:sp>
        <p:nvSpPr>
          <p:cNvPr id="4" name="Content Placeholder 2">
            <a:extLst>
              <a:ext uri="{FF2B5EF4-FFF2-40B4-BE49-F238E27FC236}">
                <a16:creationId xmlns:a16="http://schemas.microsoft.com/office/drawing/2014/main" id="{31ACB7B9-B612-4953-A87E-7812C95CA3FD}"/>
              </a:ext>
            </a:extLst>
          </p:cNvPr>
          <p:cNvSpPr txBox="1">
            <a:spLocks/>
          </p:cNvSpPr>
          <p:nvPr/>
        </p:nvSpPr>
        <p:spPr>
          <a:xfrm>
            <a:off x="4753069" y="1445380"/>
            <a:ext cx="3762281" cy="4412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b="1" dirty="0"/>
              <a:t>Discrete </a:t>
            </a:r>
          </a:p>
          <a:p>
            <a:pPr fontAlgn="auto">
              <a:spcAft>
                <a:spcPts val="0"/>
              </a:spcAft>
            </a:pPr>
            <a:r>
              <a:rPr lang="en-US" sz="2200" dirty="0">
                <a:latin typeface="Arial" panose="020B0604020202020204" pitchFamily="34" charset="0"/>
                <a:cs typeface="Arial" panose="020B0604020202020204" pitchFamily="34" charset="0"/>
              </a:rPr>
              <a:t>Values are categories or round numbers</a:t>
            </a:r>
          </a:p>
          <a:p>
            <a:pPr fontAlgn="auto">
              <a:spcAft>
                <a:spcPts val="0"/>
              </a:spcAft>
            </a:pPr>
            <a:r>
              <a:rPr lang="en-US" sz="2200" dirty="0">
                <a:latin typeface="Arial" panose="020B0604020202020204" pitchFamily="34" charset="0"/>
                <a:cs typeface="Arial" panose="020B0604020202020204" pitchFamily="34" charset="0"/>
              </a:rPr>
              <a:t>Categorical</a:t>
            </a:r>
          </a:p>
          <a:p>
            <a:pPr lvl="1" fontAlgn="auto">
              <a:spcAft>
                <a:spcPts val="0"/>
              </a:spcAft>
            </a:pPr>
            <a:r>
              <a:rPr lang="en-US" sz="2200" dirty="0" err="1">
                <a:latin typeface="Arial" panose="020B0604020202020204" pitchFamily="34" charset="0"/>
                <a:cs typeface="Arial" panose="020B0604020202020204" pitchFamily="34" charset="0"/>
              </a:rPr>
              <a:t>Colour</a:t>
            </a:r>
            <a:endParaRPr lang="en-US" sz="2200" dirty="0">
              <a:latin typeface="Arial" panose="020B0604020202020204" pitchFamily="34" charset="0"/>
              <a:cs typeface="Arial" panose="020B0604020202020204" pitchFamily="34" charset="0"/>
            </a:endParaRPr>
          </a:p>
          <a:p>
            <a:pPr lvl="1" fontAlgn="auto">
              <a:spcAft>
                <a:spcPts val="0"/>
              </a:spcAft>
            </a:pPr>
            <a:r>
              <a:rPr lang="en-US" sz="2200" dirty="0">
                <a:latin typeface="Arial" panose="020B0604020202020204" pitchFamily="34" charset="0"/>
                <a:cs typeface="Arial" panose="020B0604020202020204" pitchFamily="34" charset="0"/>
              </a:rPr>
              <a:t>Gender</a:t>
            </a:r>
          </a:p>
          <a:p>
            <a:pPr fontAlgn="auto">
              <a:spcAft>
                <a:spcPts val="0"/>
              </a:spcAft>
            </a:pPr>
            <a:r>
              <a:rPr lang="en-US" sz="2200" dirty="0">
                <a:latin typeface="Arial" panose="020B0604020202020204" pitchFamily="34" charset="0"/>
                <a:cs typeface="Arial" panose="020B0604020202020204" pitchFamily="34" charset="0"/>
              </a:rPr>
              <a:t>Whole Numbers</a:t>
            </a:r>
          </a:p>
          <a:p>
            <a:pPr lvl="1" fontAlgn="auto">
              <a:spcAft>
                <a:spcPts val="0"/>
              </a:spcAft>
            </a:pPr>
            <a:r>
              <a:rPr lang="en-US" sz="2200" dirty="0">
                <a:latin typeface="Arial" panose="020B0604020202020204" pitchFamily="34" charset="0"/>
                <a:cs typeface="Arial" panose="020B0604020202020204" pitchFamily="34" charset="0"/>
              </a:rPr>
              <a:t>Number of bedrooms</a:t>
            </a:r>
          </a:p>
          <a:p>
            <a:pPr lvl="1" fontAlgn="auto">
              <a:spcAft>
                <a:spcPts val="0"/>
              </a:spcAft>
            </a:pPr>
            <a:r>
              <a:rPr lang="en-US" sz="2200" dirty="0">
                <a:latin typeface="Arial" panose="020B0604020202020204" pitchFamily="34" charset="0"/>
                <a:cs typeface="Arial" panose="020B0604020202020204" pitchFamily="34" charset="0"/>
              </a:rPr>
              <a:t>Number of children</a:t>
            </a:r>
            <a:endParaRPr lang="en-AU" sz="2200" dirty="0">
              <a:latin typeface="Arial" panose="020B0604020202020204" pitchFamily="34" charset="0"/>
              <a:cs typeface="Arial" panose="020B0604020202020204" pitchFamily="34" charset="0"/>
            </a:endParaRPr>
          </a:p>
          <a:p>
            <a:pPr fontAlgn="auto">
              <a:spcAft>
                <a:spcPts val="0"/>
              </a:spcAft>
            </a:pPr>
            <a:endParaRPr lang="en-AU" dirty="0"/>
          </a:p>
        </p:txBody>
      </p:sp>
    </p:spTree>
    <p:extLst>
      <p:ext uri="{BB962C8B-B14F-4D97-AF65-F5344CB8AC3E}">
        <p14:creationId xmlns:p14="http://schemas.microsoft.com/office/powerpoint/2010/main" val="234664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Think of it like this…</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7" name="Explosion 2 6"/>
          <p:cNvSpPr/>
          <p:nvPr/>
        </p:nvSpPr>
        <p:spPr>
          <a:xfrm>
            <a:off x="5794991" y="1202082"/>
            <a:ext cx="2631688" cy="2241395"/>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Discrete</a:t>
            </a:r>
          </a:p>
        </p:txBody>
      </p:sp>
      <p:sp>
        <p:nvSpPr>
          <p:cNvPr id="10" name="Explosion 2 9"/>
          <p:cNvSpPr/>
          <p:nvPr/>
        </p:nvSpPr>
        <p:spPr>
          <a:xfrm>
            <a:off x="841973" y="3710409"/>
            <a:ext cx="3234077" cy="2241395"/>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Continuous</a:t>
            </a:r>
          </a:p>
        </p:txBody>
      </p:sp>
      <p:pic>
        <p:nvPicPr>
          <p:cNvPr id="3074" name="Picture 2" descr="Image result for titanic staircase">
            <a:extLst>
              <a:ext uri="{FF2B5EF4-FFF2-40B4-BE49-F238E27FC236}">
                <a16:creationId xmlns:a16="http://schemas.microsoft.com/office/drawing/2014/main" id="{DCC4200A-06AB-4FD4-BC5C-73BDB2730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 y="1113105"/>
            <a:ext cx="5238750" cy="2419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tes.inka.de/humpty/titanic/pics/dock2.jpg">
            <a:extLst>
              <a:ext uri="{FF2B5EF4-FFF2-40B4-BE49-F238E27FC236}">
                <a16:creationId xmlns:a16="http://schemas.microsoft.com/office/drawing/2014/main" id="{0FE5767B-9B7A-4520-B354-C9AA60F037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2" r="39462" b="4920"/>
          <a:stretch/>
        </p:blipFill>
        <p:spPr bwMode="auto">
          <a:xfrm>
            <a:off x="4201581" y="3710409"/>
            <a:ext cx="2227152" cy="2363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48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Now lets try ourselves</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510532" y="1216346"/>
            <a:ext cx="6302990" cy="369332"/>
          </a:xfrm>
          <a:prstGeom prst="rect">
            <a:avLst/>
          </a:prstGeom>
          <a:noFill/>
        </p:spPr>
        <p:txBody>
          <a:bodyPr wrap="square" rtlCol="0">
            <a:spAutoFit/>
          </a:bodyPr>
          <a:lstStyle/>
          <a:p>
            <a:r>
              <a:rPr lang="en-AU" dirty="0">
                <a:latin typeface="Arial" panose="020B0604020202020204" pitchFamily="34" charset="0"/>
                <a:cs typeface="Arial" panose="020B0604020202020204" pitchFamily="34" charset="0"/>
              </a:rPr>
              <a:t>Explore the Titanic data and put it into these two categories</a:t>
            </a:r>
          </a:p>
        </p:txBody>
      </p:sp>
      <p:graphicFrame>
        <p:nvGraphicFramePr>
          <p:cNvPr id="7" name="Table 6"/>
          <p:cNvGraphicFramePr>
            <a:graphicFrameLocks noGrp="1"/>
          </p:cNvGraphicFramePr>
          <p:nvPr>
            <p:extLst>
              <p:ext uri="{D42A27DB-BD31-4B8C-83A1-F6EECF244321}">
                <p14:modId xmlns:p14="http://schemas.microsoft.com/office/powerpoint/2010/main" val="2851187159"/>
              </p:ext>
            </p:extLst>
          </p:nvPr>
        </p:nvGraphicFramePr>
        <p:xfrm>
          <a:off x="826119" y="1798374"/>
          <a:ext cx="7263162" cy="3621050"/>
        </p:xfrm>
        <a:graphic>
          <a:graphicData uri="http://schemas.openxmlformats.org/drawingml/2006/table">
            <a:tbl>
              <a:tblPr firstRow="1" bandRow="1">
                <a:tableStyleId>{5C22544A-7EE6-4342-B048-85BDC9FD1C3A}</a:tableStyleId>
              </a:tblPr>
              <a:tblGrid>
                <a:gridCol w="3631581">
                  <a:extLst>
                    <a:ext uri="{9D8B030D-6E8A-4147-A177-3AD203B41FA5}">
                      <a16:colId xmlns:a16="http://schemas.microsoft.com/office/drawing/2014/main" val="20000"/>
                    </a:ext>
                  </a:extLst>
                </a:gridCol>
                <a:gridCol w="3631581">
                  <a:extLst>
                    <a:ext uri="{9D8B030D-6E8A-4147-A177-3AD203B41FA5}">
                      <a16:colId xmlns:a16="http://schemas.microsoft.com/office/drawing/2014/main" val="20001"/>
                    </a:ext>
                  </a:extLst>
                </a:gridCol>
              </a:tblGrid>
              <a:tr h="724210">
                <a:tc>
                  <a:txBody>
                    <a:bodyPr/>
                    <a:lstStyle/>
                    <a:p>
                      <a:pPr algn="ctr"/>
                      <a:r>
                        <a:rPr lang="en-AU" sz="2800" dirty="0"/>
                        <a:t>Discrete</a:t>
                      </a:r>
                    </a:p>
                  </a:txBody>
                  <a:tcPr/>
                </a:tc>
                <a:tc>
                  <a:txBody>
                    <a:bodyPr/>
                    <a:lstStyle/>
                    <a:p>
                      <a:pPr algn="ctr"/>
                      <a:r>
                        <a:rPr lang="en-AU" sz="2800" dirty="0"/>
                        <a:t>Continuous</a:t>
                      </a:r>
                    </a:p>
                  </a:txBody>
                  <a:tcPr/>
                </a:tc>
                <a:extLst>
                  <a:ext uri="{0D108BD9-81ED-4DB2-BD59-A6C34878D82A}">
                    <a16:rowId xmlns:a16="http://schemas.microsoft.com/office/drawing/2014/main" val="10000"/>
                  </a:ext>
                </a:extLst>
              </a:tr>
              <a:tr h="724210">
                <a:tc>
                  <a:txBody>
                    <a:bodyPr/>
                    <a:lstStyle/>
                    <a:p>
                      <a:endParaRPr lang="en-AU"/>
                    </a:p>
                  </a:txBody>
                  <a:tcPr/>
                </a:tc>
                <a:tc>
                  <a:txBody>
                    <a:bodyPr/>
                    <a:lstStyle/>
                    <a:p>
                      <a:endParaRPr lang="en-AU"/>
                    </a:p>
                  </a:txBody>
                  <a:tcPr/>
                </a:tc>
                <a:extLst>
                  <a:ext uri="{0D108BD9-81ED-4DB2-BD59-A6C34878D82A}">
                    <a16:rowId xmlns:a16="http://schemas.microsoft.com/office/drawing/2014/main" val="10001"/>
                  </a:ext>
                </a:extLst>
              </a:tr>
              <a:tr h="724210">
                <a:tc>
                  <a:txBody>
                    <a:bodyPr/>
                    <a:lstStyle/>
                    <a:p>
                      <a:endParaRPr lang="en-AU"/>
                    </a:p>
                  </a:txBody>
                  <a:tcPr/>
                </a:tc>
                <a:tc>
                  <a:txBody>
                    <a:bodyPr/>
                    <a:lstStyle/>
                    <a:p>
                      <a:endParaRPr lang="en-AU"/>
                    </a:p>
                  </a:txBody>
                  <a:tcPr/>
                </a:tc>
                <a:extLst>
                  <a:ext uri="{0D108BD9-81ED-4DB2-BD59-A6C34878D82A}">
                    <a16:rowId xmlns:a16="http://schemas.microsoft.com/office/drawing/2014/main" val="10002"/>
                  </a:ext>
                </a:extLst>
              </a:tr>
              <a:tr h="724210">
                <a:tc>
                  <a:txBody>
                    <a:bodyPr/>
                    <a:lstStyle/>
                    <a:p>
                      <a:endParaRPr lang="en-AU"/>
                    </a:p>
                  </a:txBody>
                  <a:tcPr/>
                </a:tc>
                <a:tc>
                  <a:txBody>
                    <a:bodyPr/>
                    <a:lstStyle/>
                    <a:p>
                      <a:endParaRPr lang="en-AU"/>
                    </a:p>
                  </a:txBody>
                  <a:tcPr/>
                </a:tc>
                <a:extLst>
                  <a:ext uri="{0D108BD9-81ED-4DB2-BD59-A6C34878D82A}">
                    <a16:rowId xmlns:a16="http://schemas.microsoft.com/office/drawing/2014/main" val="10003"/>
                  </a:ext>
                </a:extLst>
              </a:tr>
              <a:tr h="724210">
                <a:tc>
                  <a:txBody>
                    <a:bodyPr/>
                    <a:lstStyle/>
                    <a:p>
                      <a:endParaRPr lang="en-AU"/>
                    </a:p>
                  </a:txBody>
                  <a:tcPr/>
                </a:tc>
                <a:tc>
                  <a:txBody>
                    <a:bodyPr/>
                    <a:lstStyle/>
                    <a:p>
                      <a:endParaRPr lang="en-AU"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28358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6384" y="405952"/>
            <a:ext cx="7671816" cy="492443"/>
          </a:xfrm>
          <a:prstGeom prst="rect">
            <a:avLst/>
          </a:prstGeom>
          <a:noFill/>
        </p:spPr>
        <p:txBody>
          <a:bodyPr wrap="square" rtlCol="0">
            <a:spAutoFit/>
          </a:bodyPr>
          <a:lstStyle/>
          <a:p>
            <a:pPr algn="ctr"/>
            <a:r>
              <a:rPr lang="en-AU" sz="2600" dirty="0">
                <a:solidFill>
                  <a:srgbClr val="0070C0"/>
                </a:solidFill>
              </a:rPr>
              <a:t>Who was on the Titanic?</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6593" y="1138928"/>
            <a:ext cx="7461607" cy="646331"/>
          </a:xfrm>
          <a:prstGeom prst="rect">
            <a:avLst/>
          </a:prstGeom>
          <a:noFill/>
        </p:spPr>
        <p:txBody>
          <a:bodyPr wrap="square" rtlCol="0">
            <a:spAutoFit/>
          </a:bodyPr>
          <a:lstStyle/>
          <a:p>
            <a:r>
              <a:rPr lang="en-AU" dirty="0">
                <a:latin typeface="Arial" panose="020B0604020202020204" pitchFamily="34" charset="0"/>
                <a:cs typeface="Arial" panose="020B0604020202020204" pitchFamily="34" charset="0"/>
              </a:rPr>
              <a:t>Let’s get to know the passengers by plotting some of the discrete data, gender for example.</a:t>
            </a:r>
          </a:p>
        </p:txBody>
      </p:sp>
      <p:pic>
        <p:nvPicPr>
          <p:cNvPr id="2" name="Picture 1">
            <a:extLst>
              <a:ext uri="{FF2B5EF4-FFF2-40B4-BE49-F238E27FC236}">
                <a16:creationId xmlns:a16="http://schemas.microsoft.com/office/drawing/2014/main" id="{D42BED06-506D-4CD3-9124-8FC71C263886}"/>
              </a:ext>
            </a:extLst>
          </p:cNvPr>
          <p:cNvPicPr>
            <a:picLocks noChangeAspect="1"/>
          </p:cNvPicPr>
          <p:nvPr/>
        </p:nvPicPr>
        <p:blipFill>
          <a:blip r:embed="rId3"/>
          <a:stretch>
            <a:fillRect/>
          </a:stretch>
        </p:blipFill>
        <p:spPr>
          <a:xfrm>
            <a:off x="621792" y="1910992"/>
            <a:ext cx="4018406" cy="4100673"/>
          </a:xfrm>
          <a:prstGeom prst="rect">
            <a:avLst/>
          </a:prstGeom>
        </p:spPr>
      </p:pic>
      <p:pic>
        <p:nvPicPr>
          <p:cNvPr id="3" name="Picture 2">
            <a:extLst>
              <a:ext uri="{FF2B5EF4-FFF2-40B4-BE49-F238E27FC236}">
                <a16:creationId xmlns:a16="http://schemas.microsoft.com/office/drawing/2014/main" id="{5F749E27-C4F1-47A4-9B72-C21B680DD06C}"/>
              </a:ext>
            </a:extLst>
          </p:cNvPr>
          <p:cNvPicPr>
            <a:picLocks noChangeAspect="1"/>
          </p:cNvPicPr>
          <p:nvPr/>
        </p:nvPicPr>
        <p:blipFill>
          <a:blip r:embed="rId4"/>
          <a:stretch>
            <a:fillRect/>
          </a:stretch>
        </p:blipFill>
        <p:spPr>
          <a:xfrm>
            <a:off x="4945569" y="1837414"/>
            <a:ext cx="3666744" cy="4174251"/>
          </a:xfrm>
          <a:prstGeom prst="rect">
            <a:avLst/>
          </a:prstGeom>
        </p:spPr>
      </p:pic>
    </p:spTree>
    <p:extLst>
      <p:ext uri="{BB962C8B-B14F-4D97-AF65-F5344CB8AC3E}">
        <p14:creationId xmlns:p14="http://schemas.microsoft.com/office/powerpoint/2010/main" val="839946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3916" y="408906"/>
            <a:ext cx="7671816" cy="492443"/>
          </a:xfrm>
          <a:prstGeom prst="rect">
            <a:avLst/>
          </a:prstGeom>
          <a:noFill/>
        </p:spPr>
        <p:txBody>
          <a:bodyPr wrap="square" rtlCol="0">
            <a:spAutoFit/>
          </a:bodyPr>
          <a:lstStyle/>
          <a:p>
            <a:pPr algn="ctr"/>
            <a:r>
              <a:rPr lang="en-US" sz="2600" dirty="0">
                <a:solidFill>
                  <a:srgbClr val="0070C0"/>
                </a:solidFill>
              </a:rPr>
              <a:t>What we know so far…</a:t>
            </a:r>
            <a:endParaRPr lang="en-AU" sz="2600" dirty="0">
              <a:solidFill>
                <a:srgbClr val="0070C0"/>
              </a:solidFill>
            </a:endParaRP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143D4C5C-86A8-4821-89F1-37BE158AB323}"/>
              </a:ext>
            </a:extLst>
          </p:cNvPr>
          <p:cNvGraphicFramePr/>
          <p:nvPr>
            <p:extLst>
              <p:ext uri="{D42A27DB-BD31-4B8C-83A1-F6EECF244321}">
                <p14:modId xmlns:p14="http://schemas.microsoft.com/office/powerpoint/2010/main" val="4046464261"/>
              </p:ext>
            </p:extLst>
          </p:nvPr>
        </p:nvGraphicFramePr>
        <p:xfrm>
          <a:off x="1524000" y="1078786"/>
          <a:ext cx="6096000" cy="4387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AD8B0E3-714F-41A3-9944-80C0DE84B75C}"/>
              </a:ext>
            </a:extLst>
          </p:cNvPr>
          <p:cNvSpPr txBox="1"/>
          <p:nvPr/>
        </p:nvSpPr>
        <p:spPr>
          <a:xfrm>
            <a:off x="1954966" y="5592428"/>
            <a:ext cx="5149716" cy="369332"/>
          </a:xfrm>
          <a:prstGeom prst="rect">
            <a:avLst/>
          </a:prstGeom>
          <a:noFill/>
        </p:spPr>
        <p:txBody>
          <a:bodyPr wrap="square" rtlCol="0">
            <a:spAutoFit/>
          </a:bodyPr>
          <a:lstStyle/>
          <a:p>
            <a:r>
              <a:rPr lang="en-AU" dirty="0">
                <a:latin typeface="Arial" panose="020B0604020202020204" pitchFamily="34" charset="0"/>
                <a:cs typeface="Arial" panose="020B0604020202020204" pitchFamily="34" charset="0"/>
              </a:rPr>
              <a:t>… sorry guys there is just no room on that door</a:t>
            </a:r>
          </a:p>
        </p:txBody>
      </p:sp>
    </p:spTree>
    <p:extLst>
      <p:ext uri="{BB962C8B-B14F-4D97-AF65-F5344CB8AC3E}">
        <p14:creationId xmlns:p14="http://schemas.microsoft.com/office/powerpoint/2010/main" val="346295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Lets look at a continuous variable</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C3A3646-5ADF-47A4-88DC-BBE5E0E08D45}"/>
              </a:ext>
            </a:extLst>
          </p:cNvPr>
          <p:cNvPicPr>
            <a:picLocks noChangeAspect="1"/>
          </p:cNvPicPr>
          <p:nvPr/>
        </p:nvPicPr>
        <p:blipFill>
          <a:blip r:embed="rId3"/>
          <a:stretch>
            <a:fillRect/>
          </a:stretch>
        </p:blipFill>
        <p:spPr>
          <a:xfrm>
            <a:off x="1432223" y="1166266"/>
            <a:ext cx="6380138" cy="4404863"/>
          </a:xfrm>
          <a:prstGeom prst="rect">
            <a:avLst/>
          </a:prstGeom>
        </p:spPr>
      </p:pic>
      <p:sp>
        <p:nvSpPr>
          <p:cNvPr id="9" name="TextBox 8">
            <a:extLst>
              <a:ext uri="{FF2B5EF4-FFF2-40B4-BE49-F238E27FC236}">
                <a16:creationId xmlns:a16="http://schemas.microsoft.com/office/drawing/2014/main" id="{5CDB3E58-40EF-42BC-99AF-DFCB98B25762}"/>
              </a:ext>
            </a:extLst>
          </p:cNvPr>
          <p:cNvSpPr txBox="1"/>
          <p:nvPr/>
        </p:nvSpPr>
        <p:spPr>
          <a:xfrm>
            <a:off x="2526158" y="5571129"/>
            <a:ext cx="3863083" cy="369332"/>
          </a:xfrm>
          <a:prstGeom prst="rect">
            <a:avLst/>
          </a:prstGeom>
          <a:noFill/>
        </p:spPr>
        <p:txBody>
          <a:bodyPr wrap="square" rtlCol="0">
            <a:spAutoFit/>
          </a:bodyPr>
          <a:lstStyle/>
          <a:p>
            <a:r>
              <a:rPr lang="en-AU" dirty="0">
                <a:latin typeface="Arial" panose="020B0604020202020204" pitchFamily="34" charset="0"/>
                <a:cs typeface="Arial" panose="020B0604020202020204" pitchFamily="34" charset="0"/>
              </a:rPr>
              <a:t>…. This looks a bit weird doesn’t it?</a:t>
            </a:r>
          </a:p>
        </p:txBody>
      </p:sp>
    </p:spTree>
    <p:extLst>
      <p:ext uri="{BB962C8B-B14F-4D97-AF65-F5344CB8AC3E}">
        <p14:creationId xmlns:p14="http://schemas.microsoft.com/office/powerpoint/2010/main" val="2014349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Histogram</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434315" y="1545091"/>
            <a:ext cx="3900178" cy="4132757"/>
          </a:xfrm>
          <a:prstGeom prst="rect">
            <a:avLst/>
          </a:prstGeom>
        </p:spPr>
      </p:pic>
      <p:sp>
        <p:nvSpPr>
          <p:cNvPr id="9" name="TextBox 8"/>
          <p:cNvSpPr txBox="1"/>
          <p:nvPr/>
        </p:nvSpPr>
        <p:spPr>
          <a:xfrm>
            <a:off x="4334493" y="1303145"/>
            <a:ext cx="4544434" cy="4247317"/>
          </a:xfrm>
          <a:prstGeom prst="rect">
            <a:avLst/>
          </a:prstGeom>
          <a:noFill/>
        </p:spPr>
        <p:txBody>
          <a:bodyPr wrap="square" rtlCol="0">
            <a:spAutoFit/>
          </a:bodyPr>
          <a:lstStyle/>
          <a:p>
            <a:r>
              <a:rPr lang="en-AU" dirty="0">
                <a:latin typeface="Arial" panose="020B0604020202020204" pitchFamily="34" charset="0"/>
                <a:cs typeface="Arial" panose="020B0604020202020204" pitchFamily="34" charset="0"/>
              </a:rPr>
              <a:t>Data is grouped into logical ‘buckets’ (x-axis) and the number of examples that fall into each bucket is counted (y-axis)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a:t>
            </a:r>
            <a:r>
              <a:rPr lang="en-AU" dirty="0" err="1">
                <a:latin typeface="Arial" panose="020B0604020202020204" pitchFamily="34" charset="0"/>
                <a:cs typeface="Arial" panose="020B0604020202020204" pitchFamily="34" charset="0"/>
              </a:rPr>
              <a:t>hink</a:t>
            </a:r>
            <a:r>
              <a:rPr lang="en-AU" dirty="0">
                <a:latin typeface="Arial" panose="020B0604020202020204" pitchFamily="34" charset="0"/>
                <a:cs typeface="Arial" panose="020B0604020202020204" pitchFamily="34" charset="0"/>
              </a:rPr>
              <a:t> of it like this…</a:t>
            </a:r>
          </a:p>
          <a:p>
            <a:endParaRPr lang="en-AU"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a:t>
            </a:r>
            <a:r>
              <a:rPr lang="en-AU" dirty="0">
                <a:latin typeface="Arial" panose="020B0604020202020204" pitchFamily="34" charset="0"/>
                <a:cs typeface="Arial" panose="020B0604020202020204" pitchFamily="34" charset="0"/>
              </a:rPr>
              <a:t>he difference between someone that is 30 and 31 is minor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a:t>
            </a:r>
            <a:r>
              <a:rPr lang="en-AU" dirty="0">
                <a:latin typeface="Arial" panose="020B0604020202020204" pitchFamily="34" charset="0"/>
                <a:cs typeface="Arial" panose="020B0604020202020204" pitchFamily="34" charset="0"/>
              </a:rPr>
              <a:t>o lets just group everyone in their 30’s into one group</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a:t>
            </a:r>
            <a:r>
              <a:rPr lang="en-AU" dirty="0">
                <a:latin typeface="Arial" panose="020B0604020202020204" pitchFamily="34" charset="0"/>
                <a:cs typeface="Arial" panose="020B0604020202020204" pitchFamily="34" charset="0"/>
              </a:rPr>
              <a:t>his just makes it easier to see certain properties of our data.</a:t>
            </a:r>
          </a:p>
          <a:p>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Used to assess measures of </a:t>
            </a:r>
            <a:r>
              <a:rPr lang="en-AU" b="1" dirty="0">
                <a:latin typeface="Arial" panose="020B0604020202020204" pitchFamily="34" charset="0"/>
                <a:cs typeface="Arial" panose="020B0604020202020204" pitchFamily="34" charset="0"/>
              </a:rPr>
              <a:t>central tendency</a:t>
            </a:r>
            <a:r>
              <a:rPr lang="en-AU" dirty="0">
                <a:latin typeface="Arial" panose="020B0604020202020204" pitchFamily="34" charset="0"/>
                <a:cs typeface="Arial" panose="020B0604020202020204" pitchFamily="34" charset="0"/>
              </a:rPr>
              <a:t> AND </a:t>
            </a:r>
            <a:r>
              <a:rPr lang="en-AU" b="1" dirty="0">
                <a:latin typeface="Arial" panose="020B0604020202020204" pitchFamily="34" charset="0"/>
                <a:cs typeface="Arial" panose="020B0604020202020204" pitchFamily="34" charset="0"/>
              </a:rPr>
              <a:t>measures of spread</a:t>
            </a:r>
          </a:p>
        </p:txBody>
      </p:sp>
    </p:spTree>
    <p:extLst>
      <p:ext uri="{BB962C8B-B14F-4D97-AF65-F5344CB8AC3E}">
        <p14:creationId xmlns:p14="http://schemas.microsoft.com/office/powerpoint/2010/main" val="569710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Age as a histogram</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DB3E58-40EF-42BC-99AF-DFCB98B25762}"/>
              </a:ext>
            </a:extLst>
          </p:cNvPr>
          <p:cNvSpPr txBox="1"/>
          <p:nvPr/>
        </p:nvSpPr>
        <p:spPr>
          <a:xfrm>
            <a:off x="1601484" y="5080630"/>
            <a:ext cx="5682894" cy="369332"/>
          </a:xfrm>
          <a:prstGeom prst="rect">
            <a:avLst/>
          </a:prstGeom>
          <a:noFill/>
        </p:spPr>
        <p:txBody>
          <a:bodyPr wrap="square" rtlCol="0">
            <a:spAutoFit/>
          </a:bodyPr>
          <a:lstStyle/>
          <a:p>
            <a:r>
              <a:rPr lang="en-AU" dirty="0">
                <a:latin typeface="Arial" panose="020B0604020202020204" pitchFamily="34" charset="0"/>
                <a:cs typeface="Arial" panose="020B0604020202020204" pitchFamily="34" charset="0"/>
              </a:rPr>
              <a:t>That’s better… a lot easier to understand this way</a:t>
            </a:r>
          </a:p>
        </p:txBody>
      </p:sp>
      <p:pic>
        <p:nvPicPr>
          <p:cNvPr id="3" name="Picture 2">
            <a:extLst>
              <a:ext uri="{FF2B5EF4-FFF2-40B4-BE49-F238E27FC236}">
                <a16:creationId xmlns:a16="http://schemas.microsoft.com/office/drawing/2014/main" id="{51CF0319-55EF-494C-B9C2-FCECB35D422E}"/>
              </a:ext>
            </a:extLst>
          </p:cNvPr>
          <p:cNvPicPr>
            <a:picLocks noChangeAspect="1"/>
          </p:cNvPicPr>
          <p:nvPr/>
        </p:nvPicPr>
        <p:blipFill>
          <a:blip r:embed="rId3"/>
          <a:stretch>
            <a:fillRect/>
          </a:stretch>
        </p:blipFill>
        <p:spPr>
          <a:xfrm>
            <a:off x="603187" y="1424409"/>
            <a:ext cx="7690421" cy="3579106"/>
          </a:xfrm>
          <a:prstGeom prst="rect">
            <a:avLst/>
          </a:prstGeom>
        </p:spPr>
      </p:pic>
    </p:spTree>
    <p:extLst>
      <p:ext uri="{BB962C8B-B14F-4D97-AF65-F5344CB8AC3E}">
        <p14:creationId xmlns:p14="http://schemas.microsoft.com/office/powerpoint/2010/main" val="1329885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Histogram Shape</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1" y="1513609"/>
            <a:ext cx="8961120" cy="3605048"/>
          </a:xfrm>
          <a:prstGeom prst="rect">
            <a:avLst/>
          </a:prstGeom>
        </p:spPr>
      </p:pic>
    </p:spTree>
    <p:extLst>
      <p:ext uri="{BB962C8B-B14F-4D97-AF65-F5344CB8AC3E}">
        <p14:creationId xmlns:p14="http://schemas.microsoft.com/office/powerpoint/2010/main" val="2220686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Age as a histogram</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DB3E58-40EF-42BC-99AF-DFCB98B25762}"/>
              </a:ext>
            </a:extLst>
          </p:cNvPr>
          <p:cNvSpPr txBox="1"/>
          <p:nvPr/>
        </p:nvSpPr>
        <p:spPr>
          <a:xfrm>
            <a:off x="2043272" y="1132129"/>
            <a:ext cx="4963703" cy="369332"/>
          </a:xfrm>
          <a:prstGeom prst="rect">
            <a:avLst/>
          </a:prstGeom>
          <a:noFill/>
        </p:spPr>
        <p:txBody>
          <a:bodyPr wrap="square" rtlCol="0">
            <a:spAutoFit/>
          </a:bodyPr>
          <a:lstStyle/>
          <a:p>
            <a:r>
              <a:rPr lang="en-AU" dirty="0">
                <a:latin typeface="Arial" panose="020B0604020202020204" pitchFamily="34" charset="0"/>
                <a:cs typeface="Arial" panose="020B0604020202020204" pitchFamily="34" charset="0"/>
              </a:rPr>
              <a:t>Can you identify the skew in this distribution?</a:t>
            </a:r>
          </a:p>
        </p:txBody>
      </p:sp>
      <p:pic>
        <p:nvPicPr>
          <p:cNvPr id="3" name="Picture 2">
            <a:extLst>
              <a:ext uri="{FF2B5EF4-FFF2-40B4-BE49-F238E27FC236}">
                <a16:creationId xmlns:a16="http://schemas.microsoft.com/office/drawing/2014/main" id="{51CF0319-55EF-494C-B9C2-FCECB35D422E}"/>
              </a:ext>
            </a:extLst>
          </p:cNvPr>
          <p:cNvPicPr>
            <a:picLocks noChangeAspect="1"/>
          </p:cNvPicPr>
          <p:nvPr/>
        </p:nvPicPr>
        <p:blipFill>
          <a:blip r:embed="rId3"/>
          <a:stretch>
            <a:fillRect/>
          </a:stretch>
        </p:blipFill>
        <p:spPr>
          <a:xfrm>
            <a:off x="621792" y="1825102"/>
            <a:ext cx="7690421" cy="3579106"/>
          </a:xfrm>
          <a:prstGeom prst="rect">
            <a:avLst/>
          </a:prstGeom>
        </p:spPr>
      </p:pic>
    </p:spTree>
    <p:extLst>
      <p:ext uri="{BB962C8B-B14F-4D97-AF65-F5344CB8AC3E}">
        <p14:creationId xmlns:p14="http://schemas.microsoft.com/office/powerpoint/2010/main" val="2890998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Telling a good story with data</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92495" y="1157281"/>
            <a:ext cx="8459594" cy="4815743"/>
          </a:xfrm>
          <a:prstGeom prst="rect">
            <a:avLst/>
          </a:prstGeom>
        </p:spPr>
      </p:pic>
    </p:spTree>
    <p:extLst>
      <p:ext uri="{BB962C8B-B14F-4D97-AF65-F5344CB8AC3E}">
        <p14:creationId xmlns:p14="http://schemas.microsoft.com/office/powerpoint/2010/main" val="4119048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 so how do we compare ages of groups?</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1792" y="1157281"/>
            <a:ext cx="4463164" cy="4801314"/>
          </a:xfrm>
          <a:prstGeom prst="rect">
            <a:avLst/>
          </a:prstGeom>
          <a:noFill/>
        </p:spPr>
        <p:txBody>
          <a:bodyPr wrap="square" rtlCol="0">
            <a:spAutoFit/>
          </a:bodyPr>
          <a:lstStyle/>
          <a:p>
            <a:r>
              <a:rPr lang="en-AU" b="1" u="sng" dirty="0">
                <a:solidFill>
                  <a:srgbClr val="0070C0"/>
                </a:solidFill>
                <a:latin typeface="Arial" panose="020B0604020202020204" pitchFamily="34" charset="0"/>
                <a:cs typeface="Arial" panose="020B0604020202020204" pitchFamily="34" charset="0"/>
              </a:rPr>
              <a:t>Measures of Central Tendency</a:t>
            </a:r>
          </a:p>
          <a:p>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Mean </a:t>
            </a:r>
          </a:p>
          <a:p>
            <a:pPr marL="742950" lvl="1" indent="-285750">
              <a:buFont typeface="Arial" panose="020B0604020202020204" pitchFamily="34" charset="0"/>
              <a:buChar char="•"/>
            </a:pPr>
            <a:r>
              <a:rPr lang="en-AU" dirty="0">
                <a:latin typeface="Arial" panose="020B0604020202020204" pitchFamily="34" charset="0"/>
                <a:cs typeface="Arial" panose="020B0604020202020204" pitchFamily="34" charset="0"/>
              </a:rPr>
              <a:t>average of all values</a:t>
            </a:r>
          </a:p>
          <a:p>
            <a:r>
              <a:rPr lang="en-AU" dirty="0">
                <a:latin typeface="Arial" panose="020B0604020202020204" pitchFamily="34" charset="0"/>
                <a:cs typeface="Arial" panose="020B0604020202020204" pitchFamily="34" charset="0"/>
              </a:rPr>
              <a:t>	(sum of all values/number of values)</a:t>
            </a:r>
          </a:p>
          <a:p>
            <a:pPr marL="285750" indent="-285750">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Median</a:t>
            </a:r>
          </a:p>
          <a:p>
            <a:pPr marL="742950" lvl="1" indent="-285750">
              <a:buFont typeface="Arial" panose="020B0604020202020204" pitchFamily="34" charset="0"/>
              <a:buChar char="•"/>
            </a:pPr>
            <a:r>
              <a:rPr lang="en-AU" dirty="0">
                <a:latin typeface="Arial" panose="020B0604020202020204" pitchFamily="34" charset="0"/>
                <a:cs typeface="Arial" panose="020B0604020202020204" pitchFamily="34" charset="0"/>
              </a:rPr>
              <a:t>number in the middle of the data set </a:t>
            </a:r>
          </a:p>
          <a:p>
            <a:pPr marL="742950" lvl="1" indent="-285750">
              <a:buFont typeface="Arial" panose="020B0604020202020204" pitchFamily="34" charset="0"/>
              <a:buChar char="•"/>
            </a:pPr>
            <a:r>
              <a:rPr lang="en-AU" dirty="0">
                <a:latin typeface="Arial" panose="020B0604020202020204" pitchFamily="34" charset="0"/>
                <a:cs typeface="Arial" panose="020B0604020202020204" pitchFamily="34" charset="0"/>
              </a:rPr>
              <a:t>average the middle two if you have an even number</a:t>
            </a:r>
          </a:p>
          <a:p>
            <a:pPr marL="285750" indent="-285750">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Mode</a:t>
            </a:r>
          </a:p>
          <a:p>
            <a:pPr marL="742950" lvl="1" indent="-285750">
              <a:buFont typeface="Arial" panose="020B0604020202020204" pitchFamily="34" charset="0"/>
              <a:buChar char="•"/>
            </a:pPr>
            <a:r>
              <a:rPr lang="en-AU" dirty="0">
                <a:latin typeface="Arial" panose="020B0604020202020204" pitchFamily="34" charset="0"/>
                <a:cs typeface="Arial" panose="020B0604020202020204" pitchFamily="34" charset="0"/>
              </a:rPr>
              <a:t>number that occurs most frequently in your data </a:t>
            </a:r>
          </a:p>
          <a:p>
            <a:pPr marL="742950" lvl="1" indent="-285750">
              <a:buFont typeface="Arial" panose="020B0604020202020204" pitchFamily="34" charset="0"/>
              <a:buChar char="•"/>
            </a:pPr>
            <a:r>
              <a:rPr lang="en-AU" dirty="0">
                <a:latin typeface="Arial" panose="020B0604020202020204" pitchFamily="34" charset="0"/>
                <a:cs typeface="Arial" panose="020B0604020202020204" pitchFamily="34" charset="0"/>
              </a:rPr>
              <a:t>can have several modes</a:t>
            </a:r>
          </a:p>
          <a:p>
            <a:endParaRPr lang="en-AU" dirty="0">
              <a:latin typeface="Arial" panose="020B0604020202020204" pitchFamily="34" charset="0"/>
              <a:cs typeface="Arial" panose="020B0604020202020204" pitchFamily="34" charset="0"/>
            </a:endParaRPr>
          </a:p>
        </p:txBody>
      </p:sp>
      <p:pic>
        <p:nvPicPr>
          <p:cNvPr id="1026" name="Picture 2" descr="Image result for Measures of Central Tendency">
            <a:extLst>
              <a:ext uri="{FF2B5EF4-FFF2-40B4-BE49-F238E27FC236}">
                <a16:creationId xmlns:a16="http://schemas.microsoft.com/office/drawing/2014/main" id="{D4172001-E865-4B70-A1F2-3D050A9B5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548" y="1353519"/>
            <a:ext cx="28003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E2BC1590-C3BD-4F6B-BD47-FF6C36F4B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984" y="3875391"/>
            <a:ext cx="3115478" cy="2083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29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US" sz="2600" dirty="0">
                <a:solidFill>
                  <a:srgbClr val="0070C0"/>
                </a:solidFill>
              </a:rPr>
              <a:t>L</a:t>
            </a:r>
            <a:r>
              <a:rPr lang="en-AU" sz="2600" dirty="0" err="1">
                <a:solidFill>
                  <a:srgbClr val="0070C0"/>
                </a:solidFill>
              </a:rPr>
              <a:t>et’s</a:t>
            </a:r>
            <a:r>
              <a:rPr lang="en-AU" sz="2600" dirty="0">
                <a:solidFill>
                  <a:srgbClr val="0070C0"/>
                </a:solidFill>
              </a:rPr>
              <a:t> try it ourselves</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1792" y="1157281"/>
            <a:ext cx="4463164" cy="4801314"/>
          </a:xfrm>
          <a:prstGeom prst="rect">
            <a:avLst/>
          </a:prstGeom>
          <a:noFill/>
        </p:spPr>
        <p:txBody>
          <a:bodyPr wrap="square" rtlCol="0">
            <a:spAutoFit/>
          </a:bodyPr>
          <a:lstStyle/>
          <a:p>
            <a:r>
              <a:rPr lang="en-AU" b="1" u="sng" dirty="0">
                <a:solidFill>
                  <a:srgbClr val="0070C0"/>
                </a:solidFill>
                <a:latin typeface="Arial" panose="020B0604020202020204" pitchFamily="34" charset="0"/>
                <a:cs typeface="Arial" panose="020B0604020202020204" pitchFamily="34" charset="0"/>
              </a:rPr>
              <a:t>Activity 2 -  Distribution Centrality</a:t>
            </a:r>
          </a:p>
          <a:p>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 the filters to find the mean, median and mode of the age of:</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Survivors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Causalities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How do they compare?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What do the results tell you about the skew? (hint look at the bottom diagram)</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Now do the same thing with one of the other discrete variables (Class, sex or port embarked)</a:t>
            </a:r>
          </a:p>
          <a:p>
            <a:pPr lvl="2"/>
            <a:endParaRPr lang="en-AU" dirty="0">
              <a:latin typeface="Arial" panose="020B0604020202020204" pitchFamily="34" charset="0"/>
              <a:cs typeface="Arial" panose="020B0604020202020204" pitchFamily="34" charset="0"/>
            </a:endParaRPr>
          </a:p>
        </p:txBody>
      </p:sp>
      <p:pic>
        <p:nvPicPr>
          <p:cNvPr id="1026" name="Picture 2" descr="Image result for Measures of Central Tendency">
            <a:extLst>
              <a:ext uri="{FF2B5EF4-FFF2-40B4-BE49-F238E27FC236}">
                <a16:creationId xmlns:a16="http://schemas.microsoft.com/office/drawing/2014/main" id="{D4172001-E865-4B70-A1F2-3D050A9B5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548" y="1353519"/>
            <a:ext cx="28003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E2BC1590-C3BD-4F6B-BD47-FF6C36F4B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984" y="3875391"/>
            <a:ext cx="3115478" cy="2083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34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Centrality is not enough</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CA33771-4CA3-4484-92B5-D3435A445817}"/>
              </a:ext>
            </a:extLst>
          </p:cNvPr>
          <p:cNvPicPr>
            <a:picLocks noChangeAspect="1"/>
          </p:cNvPicPr>
          <p:nvPr/>
        </p:nvPicPr>
        <p:blipFill>
          <a:blip r:embed="rId3"/>
          <a:stretch>
            <a:fillRect/>
          </a:stretch>
        </p:blipFill>
        <p:spPr>
          <a:xfrm>
            <a:off x="1243173" y="1157281"/>
            <a:ext cx="6523020" cy="4231342"/>
          </a:xfrm>
          <a:prstGeom prst="rect">
            <a:avLst/>
          </a:prstGeom>
        </p:spPr>
      </p:pic>
      <p:sp>
        <p:nvSpPr>
          <p:cNvPr id="12" name="TextBox 11">
            <a:extLst>
              <a:ext uri="{FF2B5EF4-FFF2-40B4-BE49-F238E27FC236}">
                <a16:creationId xmlns:a16="http://schemas.microsoft.com/office/drawing/2014/main" id="{6F8FAFCE-4F69-42BC-AE35-129FBEB1DA89}"/>
              </a:ext>
            </a:extLst>
          </p:cNvPr>
          <p:cNvSpPr txBox="1"/>
          <p:nvPr/>
        </p:nvSpPr>
        <p:spPr>
          <a:xfrm>
            <a:off x="1243173" y="5385285"/>
            <a:ext cx="6431623"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r>
              <a:rPr lang="en-AU" dirty="0">
                <a:latin typeface="Arial" panose="020B0604020202020204" pitchFamily="34" charset="0"/>
                <a:cs typeface="Arial" panose="020B0604020202020204" pitchFamily="34" charset="0"/>
              </a:rPr>
              <a:t>. If we only relied on centrality we would think these three distributions are the same</a:t>
            </a:r>
          </a:p>
        </p:txBody>
      </p:sp>
    </p:spTree>
    <p:extLst>
      <p:ext uri="{BB962C8B-B14F-4D97-AF65-F5344CB8AC3E}">
        <p14:creationId xmlns:p14="http://schemas.microsoft.com/office/powerpoint/2010/main" val="1066095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Centrality is just one half of the story</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68881C0-8F98-4EE1-B59E-B0A4EC0295AA}"/>
              </a:ext>
            </a:extLst>
          </p:cNvPr>
          <p:cNvSpPr txBox="1"/>
          <p:nvPr/>
        </p:nvSpPr>
        <p:spPr>
          <a:xfrm>
            <a:off x="283464" y="1393902"/>
            <a:ext cx="3162263" cy="2031325"/>
          </a:xfrm>
          <a:prstGeom prst="rect">
            <a:avLst/>
          </a:prstGeom>
          <a:noFill/>
        </p:spPr>
        <p:txBody>
          <a:bodyPr wrap="square" rtlCol="0">
            <a:spAutoFit/>
          </a:bodyPr>
          <a:lstStyle/>
          <a:p>
            <a:r>
              <a:rPr lang="en-AU" b="1" u="sng" dirty="0">
                <a:solidFill>
                  <a:srgbClr val="0070C0"/>
                </a:solidFill>
                <a:latin typeface="Arial" panose="020B0604020202020204" pitchFamily="34" charset="0"/>
                <a:cs typeface="Arial" panose="020B0604020202020204" pitchFamily="34" charset="0"/>
              </a:rPr>
              <a:t>Measures of Spread</a:t>
            </a:r>
          </a:p>
          <a:p>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Range</a:t>
            </a:r>
          </a:p>
          <a:p>
            <a:pPr marL="742950" lvl="1" indent="-285750">
              <a:buFont typeface="Arial" panose="020B0604020202020204" pitchFamily="34" charset="0"/>
              <a:buChar char="•"/>
            </a:pPr>
            <a:r>
              <a:rPr lang="en-AU" dirty="0">
                <a:latin typeface="Arial" panose="020B0604020202020204" pitchFamily="34" charset="0"/>
                <a:cs typeface="Arial" panose="020B0604020202020204" pitchFamily="34" charset="0"/>
              </a:rPr>
              <a:t>Largest value minus smallest value</a:t>
            </a:r>
          </a:p>
          <a:p>
            <a:pPr marL="285750" indent="-285750">
              <a:buFont typeface="Arial" panose="020B0604020202020204" pitchFamily="34" charset="0"/>
              <a:buChar char="•"/>
            </a:pPr>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p:txBody>
      </p:sp>
      <p:pic>
        <p:nvPicPr>
          <p:cNvPr id="17" name="Picture 2" descr="Image result for standard deviation">
            <a:extLst>
              <a:ext uri="{FF2B5EF4-FFF2-40B4-BE49-F238E27FC236}">
                <a16:creationId xmlns:a16="http://schemas.microsoft.com/office/drawing/2014/main" id="{A93762BE-15C9-47BC-AD32-928E9273F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819" y="1296634"/>
            <a:ext cx="4020789" cy="22128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7173B71-272B-4BF8-AB4E-1874E6EAA7B1}"/>
              </a:ext>
            </a:extLst>
          </p:cNvPr>
          <p:cNvSpPr txBox="1"/>
          <p:nvPr/>
        </p:nvSpPr>
        <p:spPr>
          <a:xfrm>
            <a:off x="368957" y="3795001"/>
            <a:ext cx="8016760" cy="2031325"/>
          </a:xfrm>
          <a:prstGeom prst="rect">
            <a:avLst/>
          </a:prstGeom>
          <a:noFill/>
        </p:spPr>
        <p:txBody>
          <a:bodyPr wrap="square" rtlCol="0">
            <a:spAutoFit/>
          </a:bodyPr>
          <a:lstStyle/>
          <a:p>
            <a:pPr marL="285750" indent="-285750">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Standard deviation</a:t>
            </a:r>
          </a:p>
          <a:p>
            <a:pPr marL="742950" lvl="1" indent="-285750">
              <a:buFont typeface="Arial" panose="020B0604020202020204" pitchFamily="34" charset="0"/>
              <a:buChar char="•"/>
            </a:pPr>
            <a:r>
              <a:rPr lang="en-AU" dirty="0">
                <a:latin typeface="Arial" panose="020B0604020202020204" pitchFamily="34" charset="0"/>
                <a:cs typeface="Arial" panose="020B0604020202020204" pitchFamily="34" charset="0"/>
              </a:rPr>
              <a:t>Indicates how closely the data is clustered around the mean</a:t>
            </a:r>
          </a:p>
          <a:p>
            <a:pPr marL="742950" lvl="1" indent="-285750">
              <a:buFont typeface="Arial" panose="020B0604020202020204" pitchFamily="34" charset="0"/>
              <a:buChar char="•"/>
            </a:pPr>
            <a:r>
              <a:rPr lang="en-AU" dirty="0">
                <a:latin typeface="Arial" panose="020B0604020202020204" pitchFamily="34" charset="0"/>
                <a:cs typeface="Arial" panose="020B0604020202020204" pitchFamily="34" charset="0"/>
              </a:rPr>
              <a:t>Smaller standard deviation indicates a narrow range</a:t>
            </a:r>
          </a:p>
          <a:p>
            <a:pPr marL="742950" lvl="1" indent="-285750">
              <a:buFont typeface="Arial" panose="020B0604020202020204" pitchFamily="34" charset="0"/>
              <a:buChar char="•"/>
            </a:pPr>
            <a:r>
              <a:rPr lang="en-AU" dirty="0">
                <a:latin typeface="Arial" panose="020B0604020202020204" pitchFamily="34" charset="0"/>
                <a:cs typeface="Arial" panose="020B0604020202020204" pitchFamily="34" charset="0"/>
              </a:rPr>
              <a:t>Bigger standard deviation indicates a wide range within your data</a:t>
            </a:r>
          </a:p>
          <a:p>
            <a:pPr marL="285750" indent="-285750">
              <a:buFont typeface="Arial" panose="020B0604020202020204" pitchFamily="34" charset="0"/>
              <a:buChar char="•"/>
            </a:pPr>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194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Spread lets us tell them apart</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F8FAFCE-4F69-42BC-AE35-129FBEB1DA89}"/>
              </a:ext>
            </a:extLst>
          </p:cNvPr>
          <p:cNvSpPr txBox="1"/>
          <p:nvPr/>
        </p:nvSpPr>
        <p:spPr>
          <a:xfrm>
            <a:off x="1406480" y="1287824"/>
            <a:ext cx="643162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When we add the range, we can see all three are different</a:t>
            </a:r>
            <a:endParaRPr lang="en-AU"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5EB88A7-B6C2-439F-96D9-B4412BFFD9C8}"/>
              </a:ext>
            </a:extLst>
          </p:cNvPr>
          <p:cNvPicPr>
            <a:picLocks noChangeAspect="1"/>
          </p:cNvPicPr>
          <p:nvPr/>
        </p:nvPicPr>
        <p:blipFill>
          <a:blip r:embed="rId3"/>
          <a:stretch>
            <a:fillRect/>
          </a:stretch>
        </p:blipFill>
        <p:spPr>
          <a:xfrm>
            <a:off x="1375994" y="1799453"/>
            <a:ext cx="6163411" cy="4092616"/>
          </a:xfrm>
          <a:prstGeom prst="rect">
            <a:avLst/>
          </a:prstGeom>
        </p:spPr>
      </p:pic>
    </p:spTree>
    <p:extLst>
      <p:ext uri="{BB962C8B-B14F-4D97-AF65-F5344CB8AC3E}">
        <p14:creationId xmlns:p14="http://schemas.microsoft.com/office/powerpoint/2010/main" val="3448833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US" sz="2600" dirty="0">
                <a:solidFill>
                  <a:srgbClr val="0070C0"/>
                </a:solidFill>
              </a:rPr>
              <a:t>L</a:t>
            </a:r>
            <a:r>
              <a:rPr lang="en-AU" sz="2600" dirty="0" err="1">
                <a:solidFill>
                  <a:srgbClr val="0070C0"/>
                </a:solidFill>
              </a:rPr>
              <a:t>et's</a:t>
            </a:r>
            <a:r>
              <a:rPr lang="en-AU" sz="2600" dirty="0">
                <a:solidFill>
                  <a:srgbClr val="0070C0"/>
                </a:solidFill>
              </a:rPr>
              <a:t> try it ourselves</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36857" y="1195485"/>
            <a:ext cx="4463164" cy="4524315"/>
          </a:xfrm>
          <a:prstGeom prst="rect">
            <a:avLst/>
          </a:prstGeom>
          <a:noFill/>
        </p:spPr>
        <p:txBody>
          <a:bodyPr wrap="square" rtlCol="0">
            <a:spAutoFit/>
          </a:bodyPr>
          <a:lstStyle/>
          <a:p>
            <a:r>
              <a:rPr lang="en-AU" b="1" u="sng" dirty="0">
                <a:solidFill>
                  <a:srgbClr val="0070C0"/>
                </a:solidFill>
                <a:latin typeface="Arial" panose="020B0604020202020204" pitchFamily="34" charset="0"/>
                <a:cs typeface="Arial" panose="020B0604020202020204" pitchFamily="34" charset="0"/>
              </a:rPr>
              <a:t>Activity 3 -  Distribution Spread</a:t>
            </a:r>
          </a:p>
          <a:p>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Go to </a:t>
            </a:r>
            <a:r>
              <a:rPr lang="en-US" b="1" dirty="0">
                <a:latin typeface="Arial" panose="020B0604020202020204" pitchFamily="34" charset="0"/>
                <a:cs typeface="Arial" panose="020B0604020202020204" pitchFamily="34" charset="0"/>
              </a:rPr>
              <a:t>Page 5 </a:t>
            </a:r>
            <a:r>
              <a:rPr lang="en-US" dirty="0">
                <a:latin typeface="Arial" panose="020B0604020202020204" pitchFamily="34" charset="0"/>
                <a:cs typeface="Arial" panose="020B0604020202020204" pitchFamily="34" charset="0"/>
              </a:rPr>
              <a:t>of the Titanic report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 the filters to find the standard deviation and range of ages of:</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Survivors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Causalities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How do they compare?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Which category has a tighter spread?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Now do the same thing with one of the other discrete variables (Class, sex or port embarked)</a:t>
            </a:r>
          </a:p>
          <a:p>
            <a:pPr lvl="2"/>
            <a:endParaRPr lang="en-AU" dirty="0">
              <a:latin typeface="Arial" panose="020B0604020202020204" pitchFamily="34" charset="0"/>
              <a:cs typeface="Arial" panose="020B0604020202020204" pitchFamily="34" charset="0"/>
            </a:endParaRPr>
          </a:p>
        </p:txBody>
      </p:sp>
      <p:pic>
        <p:nvPicPr>
          <p:cNvPr id="8" name="Picture 2" descr="Image result for standard deviation">
            <a:extLst>
              <a:ext uri="{FF2B5EF4-FFF2-40B4-BE49-F238E27FC236}">
                <a16:creationId xmlns:a16="http://schemas.microsoft.com/office/drawing/2014/main" id="{B75AF1A2-DDA0-4B21-B28C-392A5DFB4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253" y="1201047"/>
            <a:ext cx="4020789" cy="2212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9F66E06-BAC4-4587-80D0-7DE9536D8BC0}"/>
              </a:ext>
            </a:extLst>
          </p:cNvPr>
          <p:cNvPicPr>
            <a:picLocks noChangeAspect="1"/>
          </p:cNvPicPr>
          <p:nvPr/>
        </p:nvPicPr>
        <p:blipFill>
          <a:blip r:embed="rId4"/>
          <a:stretch>
            <a:fillRect/>
          </a:stretch>
        </p:blipFill>
        <p:spPr>
          <a:xfrm>
            <a:off x="5405453" y="3457643"/>
            <a:ext cx="3071091" cy="2039260"/>
          </a:xfrm>
          <a:prstGeom prst="rect">
            <a:avLst/>
          </a:prstGeom>
        </p:spPr>
      </p:pic>
    </p:spTree>
    <p:extLst>
      <p:ext uri="{BB962C8B-B14F-4D97-AF65-F5344CB8AC3E}">
        <p14:creationId xmlns:p14="http://schemas.microsoft.com/office/powerpoint/2010/main" val="689329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EC5F-FCAA-4093-B408-8B7138CFB8BC}"/>
              </a:ext>
            </a:extLst>
          </p:cNvPr>
          <p:cNvSpPr txBox="1"/>
          <p:nvPr/>
        </p:nvSpPr>
        <p:spPr>
          <a:xfrm>
            <a:off x="621792" y="389388"/>
            <a:ext cx="7671816" cy="492443"/>
          </a:xfrm>
          <a:prstGeom prst="rect">
            <a:avLst/>
          </a:prstGeom>
          <a:noFill/>
        </p:spPr>
        <p:txBody>
          <a:bodyPr wrap="square" rtlCol="0">
            <a:spAutoFit/>
          </a:bodyPr>
          <a:lstStyle/>
          <a:p>
            <a:pPr algn="ctr"/>
            <a:r>
              <a:rPr lang="en-US" sz="2600" dirty="0">
                <a:solidFill>
                  <a:srgbClr val="0070C0"/>
                </a:solidFill>
              </a:rPr>
              <a:t>L</a:t>
            </a:r>
            <a:r>
              <a:rPr lang="en-AU" sz="2600" dirty="0" err="1">
                <a:solidFill>
                  <a:srgbClr val="0070C0"/>
                </a:solidFill>
              </a:rPr>
              <a:t>et’s</a:t>
            </a:r>
            <a:r>
              <a:rPr lang="en-AU" sz="2600" dirty="0">
                <a:solidFill>
                  <a:srgbClr val="0070C0"/>
                </a:solidFill>
              </a:rPr>
              <a:t> take a closer look at the results</a:t>
            </a:r>
          </a:p>
        </p:txBody>
      </p:sp>
      <p:pic>
        <p:nvPicPr>
          <p:cNvPr id="5" name="Picture 4">
            <a:extLst>
              <a:ext uri="{FF2B5EF4-FFF2-40B4-BE49-F238E27FC236}">
                <a16:creationId xmlns:a16="http://schemas.microsoft.com/office/drawing/2014/main" id="{DBD12F97-EC6E-4F3D-B7A4-9F9CD5F87562}"/>
              </a:ext>
            </a:extLst>
          </p:cNvPr>
          <p:cNvPicPr>
            <a:picLocks noChangeAspect="1"/>
          </p:cNvPicPr>
          <p:nvPr/>
        </p:nvPicPr>
        <p:blipFill>
          <a:blip r:embed="rId2"/>
          <a:stretch>
            <a:fillRect/>
          </a:stretch>
        </p:blipFill>
        <p:spPr>
          <a:xfrm>
            <a:off x="0" y="1359124"/>
            <a:ext cx="9144000" cy="2310952"/>
          </a:xfrm>
          <a:prstGeom prst="rect">
            <a:avLst/>
          </a:prstGeom>
        </p:spPr>
      </p:pic>
      <p:sp>
        <p:nvSpPr>
          <p:cNvPr id="6" name="TextBox 5">
            <a:extLst>
              <a:ext uri="{FF2B5EF4-FFF2-40B4-BE49-F238E27FC236}">
                <a16:creationId xmlns:a16="http://schemas.microsoft.com/office/drawing/2014/main" id="{0E40E351-A7DE-49CE-93D9-85E37A561843}"/>
              </a:ext>
            </a:extLst>
          </p:cNvPr>
          <p:cNvSpPr txBox="1"/>
          <p:nvPr/>
        </p:nvSpPr>
        <p:spPr>
          <a:xfrm>
            <a:off x="3387633" y="1000066"/>
            <a:ext cx="236873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Survived = 0 (💀)</a:t>
            </a:r>
            <a:endParaRPr lang="en-AU"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660217F-A96B-4AB9-82BD-7350E4737296}"/>
              </a:ext>
            </a:extLst>
          </p:cNvPr>
          <p:cNvPicPr>
            <a:picLocks noChangeAspect="1"/>
          </p:cNvPicPr>
          <p:nvPr/>
        </p:nvPicPr>
        <p:blipFill>
          <a:blip r:embed="rId3"/>
          <a:stretch>
            <a:fillRect/>
          </a:stretch>
        </p:blipFill>
        <p:spPr>
          <a:xfrm>
            <a:off x="0" y="4147369"/>
            <a:ext cx="9144000" cy="2167847"/>
          </a:xfrm>
          <a:prstGeom prst="rect">
            <a:avLst/>
          </a:prstGeom>
        </p:spPr>
      </p:pic>
      <p:sp>
        <p:nvSpPr>
          <p:cNvPr id="8" name="TextBox 7">
            <a:extLst>
              <a:ext uri="{FF2B5EF4-FFF2-40B4-BE49-F238E27FC236}">
                <a16:creationId xmlns:a16="http://schemas.microsoft.com/office/drawing/2014/main" id="{94D0F8EB-D336-4237-8FD8-9D3440A61292}"/>
              </a:ext>
            </a:extLst>
          </p:cNvPr>
          <p:cNvSpPr txBox="1"/>
          <p:nvPr/>
        </p:nvSpPr>
        <p:spPr>
          <a:xfrm>
            <a:off x="3387633" y="3844468"/>
            <a:ext cx="236873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Survived = 1 (</a:t>
            </a:r>
            <a:r>
              <a:rPr lang="en-US" dirty="0">
                <a:latin typeface="Arial" panose="020B0604020202020204" pitchFamily="34" charset="0"/>
                <a:cs typeface="Arial" panose="020B0604020202020204" pitchFamily="34" charset="0"/>
                <a:sym typeface="Wingdings" panose="05000000000000000000" pitchFamily="2" charset="2"/>
              </a:rPr>
              <a:t></a:t>
            </a:r>
            <a:r>
              <a:rPr lang="en-US" dirty="0">
                <a:latin typeface="Arial" panose="020B0604020202020204" pitchFamily="34" charset="0"/>
                <a:cs typeface="Arial" panose="020B0604020202020204" pitchFamily="34" charset="0"/>
              </a:rPr>
              <a:t>)</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7946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3916" y="408906"/>
            <a:ext cx="7671816" cy="492443"/>
          </a:xfrm>
          <a:prstGeom prst="rect">
            <a:avLst/>
          </a:prstGeom>
          <a:noFill/>
        </p:spPr>
        <p:txBody>
          <a:bodyPr wrap="square" rtlCol="0">
            <a:spAutoFit/>
          </a:bodyPr>
          <a:lstStyle/>
          <a:p>
            <a:pPr algn="ctr"/>
            <a:r>
              <a:rPr lang="en-US" sz="2600" dirty="0">
                <a:solidFill>
                  <a:srgbClr val="0070C0"/>
                </a:solidFill>
              </a:rPr>
              <a:t>What we know so far…</a:t>
            </a:r>
            <a:endParaRPr lang="en-AU" sz="2600" dirty="0">
              <a:solidFill>
                <a:srgbClr val="0070C0"/>
              </a:solidFill>
            </a:endParaRP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143D4C5C-86A8-4821-89F1-37BE158AB323}"/>
              </a:ext>
            </a:extLst>
          </p:cNvPr>
          <p:cNvGraphicFramePr/>
          <p:nvPr>
            <p:extLst>
              <p:ext uri="{D42A27DB-BD31-4B8C-83A1-F6EECF244321}">
                <p14:modId xmlns:p14="http://schemas.microsoft.com/office/powerpoint/2010/main" val="217869148"/>
              </p:ext>
            </p:extLst>
          </p:nvPr>
        </p:nvGraphicFramePr>
        <p:xfrm>
          <a:off x="1524000" y="1078786"/>
          <a:ext cx="6096000" cy="4387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AD8B0E3-714F-41A3-9944-80C0DE84B75C}"/>
              </a:ext>
            </a:extLst>
          </p:cNvPr>
          <p:cNvSpPr txBox="1"/>
          <p:nvPr/>
        </p:nvSpPr>
        <p:spPr>
          <a:xfrm>
            <a:off x="3290606" y="5592428"/>
            <a:ext cx="2247164" cy="369332"/>
          </a:xfrm>
          <a:prstGeom prst="rect">
            <a:avLst/>
          </a:prstGeom>
          <a:noFill/>
        </p:spPr>
        <p:txBody>
          <a:bodyPr wrap="square" rtlCol="0">
            <a:spAutoFit/>
          </a:bodyPr>
          <a:lstStyle/>
          <a:p>
            <a:r>
              <a:rPr lang="en-AU" dirty="0">
                <a:latin typeface="Arial" panose="020B0604020202020204" pitchFamily="34" charset="0"/>
                <a:cs typeface="Arial" panose="020B0604020202020204" pitchFamily="34" charset="0"/>
              </a:rPr>
              <a:t>… Are we sure yet?</a:t>
            </a:r>
          </a:p>
        </p:txBody>
      </p:sp>
    </p:spTree>
    <p:extLst>
      <p:ext uri="{BB962C8B-B14F-4D97-AF65-F5344CB8AC3E}">
        <p14:creationId xmlns:p14="http://schemas.microsoft.com/office/powerpoint/2010/main" val="1943467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296921"/>
            <a:ext cx="7671816" cy="492443"/>
          </a:xfrm>
          <a:prstGeom prst="rect">
            <a:avLst/>
          </a:prstGeom>
          <a:noFill/>
        </p:spPr>
        <p:txBody>
          <a:bodyPr wrap="square" rtlCol="0">
            <a:spAutoFit/>
          </a:bodyPr>
          <a:lstStyle/>
          <a:p>
            <a:pPr algn="ctr"/>
            <a:r>
              <a:rPr lang="en-AU" sz="2600" dirty="0">
                <a:solidFill>
                  <a:srgbClr val="0070C0"/>
                </a:solidFill>
              </a:rPr>
              <a:t>… Choose your charts carefully</a:t>
            </a:r>
          </a:p>
        </p:txBody>
      </p:sp>
      <p:pic>
        <p:nvPicPr>
          <p:cNvPr id="1028" name="Picture 4" descr="Image result for chart chooser"/>
          <p:cNvPicPr>
            <a:picLocks noChangeAspect="1" noChangeArrowheads="1"/>
          </p:cNvPicPr>
          <p:nvPr/>
        </p:nvPicPr>
        <p:blipFill rotWithShape="1">
          <a:blip r:embed="rId3">
            <a:extLst>
              <a:ext uri="{28A0092B-C50C-407E-A947-70E740481C1C}">
                <a14:useLocalDpi xmlns:a14="http://schemas.microsoft.com/office/drawing/2010/main" val="0"/>
              </a:ext>
            </a:extLst>
          </a:blip>
          <a:srcRect t="6460"/>
          <a:stretch/>
        </p:blipFill>
        <p:spPr bwMode="auto">
          <a:xfrm>
            <a:off x="1187616" y="1047964"/>
            <a:ext cx="6684006" cy="4831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33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Run or line chart</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Image result for run 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583" y="1423533"/>
            <a:ext cx="3846409" cy="30245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3464" y="1425710"/>
            <a:ext cx="4338828" cy="3724096"/>
          </a:xfrm>
          <a:prstGeom prst="rect">
            <a:avLst/>
          </a:prstGeom>
          <a:noFill/>
        </p:spPr>
        <p:txBody>
          <a:bodyPr wrap="square" rtlCol="0">
            <a:spAutoFit/>
          </a:bodyPr>
          <a:lstStyle/>
          <a:p>
            <a:pPr marL="285750" indent="-285750">
              <a:buFont typeface="Arial" panose="020B0604020202020204" pitchFamily="34" charset="0"/>
              <a:buChar char="•"/>
            </a:pPr>
            <a:r>
              <a:rPr lang="en-AU" u="sng" dirty="0">
                <a:latin typeface="Arial" panose="020B0604020202020204" pitchFamily="34" charset="0"/>
                <a:cs typeface="Arial" panose="020B0604020202020204" pitchFamily="34" charset="0"/>
              </a:rPr>
              <a:t>Compares</a:t>
            </a:r>
            <a:r>
              <a:rPr lang="en-AU" dirty="0">
                <a:latin typeface="Arial" panose="020B0604020202020204" pitchFamily="34" charset="0"/>
                <a:cs typeface="Arial" panose="020B0604020202020204" pitchFamily="34" charset="0"/>
              </a:rPr>
              <a:t> data over time</a:t>
            </a:r>
            <a:endParaRPr lang="en-AU" u="sng"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Time (minutes, hours, days) is the x-axis</a:t>
            </a:r>
          </a:p>
          <a:p>
            <a:pPr marL="285750" indent="-285750">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Scale of the variable being measured goes on the y-axis (be careful if you don’t start at zero!)</a:t>
            </a:r>
          </a:p>
          <a:p>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Plot each data point and join together with a trend line</a:t>
            </a:r>
          </a:p>
          <a:p>
            <a:endParaRPr lang="en-AU" dirty="0">
              <a:latin typeface="Arial" panose="020B0604020202020204" pitchFamily="34" charset="0"/>
              <a:cs typeface="Arial" panose="020B0604020202020204" pitchFamily="34" charset="0"/>
            </a:endParaRPr>
          </a:p>
          <a:p>
            <a:r>
              <a:rPr lang="en-AU" sz="2000" dirty="0">
                <a:solidFill>
                  <a:srgbClr val="FF0000"/>
                </a:solidFill>
                <a:latin typeface="Arial" panose="020B0604020202020204" pitchFamily="34" charset="0"/>
                <a:cs typeface="Arial" panose="020B0604020202020204" pitchFamily="34" charset="0"/>
              </a:rPr>
              <a:t>What’s missing from this example??</a:t>
            </a:r>
          </a:p>
        </p:txBody>
      </p:sp>
      <p:sp>
        <p:nvSpPr>
          <p:cNvPr id="6" name="Explosion 2 5"/>
          <p:cNvSpPr/>
          <p:nvPr/>
        </p:nvSpPr>
        <p:spPr>
          <a:xfrm>
            <a:off x="1140655" y="4924655"/>
            <a:ext cx="2624446" cy="1864426"/>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Context! </a:t>
            </a:r>
          </a:p>
        </p:txBody>
      </p:sp>
      <p:sp>
        <p:nvSpPr>
          <p:cNvPr id="8" name="TextBox 7"/>
          <p:cNvSpPr txBox="1"/>
          <p:nvPr/>
        </p:nvSpPr>
        <p:spPr>
          <a:xfrm>
            <a:off x="6056416" y="4595751"/>
            <a:ext cx="2588820"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AU" dirty="0">
                <a:latin typeface="Arial" panose="020B0604020202020204" pitchFamily="34" charset="0"/>
                <a:cs typeface="Arial" panose="020B0604020202020204" pitchFamily="34" charset="0"/>
              </a:rPr>
              <a:t>You need a measure of central tendency to know whether the variation you’re seeing is good or bad!</a:t>
            </a:r>
          </a:p>
        </p:txBody>
      </p:sp>
      <p:cxnSp>
        <p:nvCxnSpPr>
          <p:cNvPr id="10" name="Straight Connector 9"/>
          <p:cNvCxnSpPr/>
          <p:nvPr/>
        </p:nvCxnSpPr>
        <p:spPr>
          <a:xfrm flipV="1">
            <a:off x="5367647" y="2588821"/>
            <a:ext cx="3277589" cy="11875"/>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12" name="Straight Arrow Connector 11"/>
          <p:cNvCxnSpPr/>
          <p:nvPr/>
        </p:nvCxnSpPr>
        <p:spPr>
          <a:xfrm flipH="1" flipV="1">
            <a:off x="6662057" y="2743200"/>
            <a:ext cx="688769" cy="185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68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Why do I need data?</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1546" y="1686496"/>
            <a:ext cx="4727448" cy="3970318"/>
          </a:xfrm>
          <a:prstGeom prst="rect">
            <a:avLst/>
          </a:prstGeom>
          <a:noFill/>
        </p:spPr>
        <p:txBody>
          <a:bodyPr wrap="square" rtlCol="0">
            <a:spAutoFit/>
          </a:bodyPr>
          <a:lstStyle/>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So… stakeholders take me seriously</a:t>
            </a:r>
          </a:p>
          <a:p>
            <a:pPr marL="285750" indent="-285750">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So…. I know I’m solving the right problem</a:t>
            </a:r>
          </a:p>
          <a:p>
            <a:pPr marL="285750" indent="-285750">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Because… I have a theory about something and I want to prove I’m right</a:t>
            </a:r>
          </a:p>
          <a:p>
            <a:pPr marL="285750" indent="-285750">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Sometimes it’s easier to show information in a graph than write it in long convoluted sentences that people lose the point of halfway through</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 and sometimes data can be the difference between life &amp; death</a:t>
            </a:r>
            <a:endParaRPr lang="en-AU" b="1" dirty="0"/>
          </a:p>
        </p:txBody>
      </p:sp>
      <p:pic>
        <p:nvPicPr>
          <p:cNvPr id="1026" name="Picture 2" descr="Image result for hypothesis testing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562" y="1823805"/>
            <a:ext cx="3333750" cy="369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7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EC5F-FCAA-4093-B408-8B7138CFB8BC}"/>
              </a:ext>
            </a:extLst>
          </p:cNvPr>
          <p:cNvSpPr txBox="1"/>
          <p:nvPr/>
        </p:nvSpPr>
        <p:spPr>
          <a:xfrm>
            <a:off x="396434" y="389388"/>
            <a:ext cx="8320310" cy="492443"/>
          </a:xfrm>
          <a:prstGeom prst="rect">
            <a:avLst/>
          </a:prstGeom>
          <a:noFill/>
        </p:spPr>
        <p:txBody>
          <a:bodyPr wrap="square" rtlCol="0">
            <a:spAutoFit/>
          </a:bodyPr>
          <a:lstStyle/>
          <a:p>
            <a:pPr algn="ctr"/>
            <a:r>
              <a:rPr lang="en-US" sz="2600" dirty="0">
                <a:solidFill>
                  <a:srgbClr val="0070C0"/>
                </a:solidFill>
              </a:rPr>
              <a:t>L</a:t>
            </a:r>
            <a:r>
              <a:rPr lang="en-AU" sz="2600" dirty="0" err="1">
                <a:solidFill>
                  <a:srgbClr val="0070C0"/>
                </a:solidFill>
              </a:rPr>
              <a:t>et’s</a:t>
            </a:r>
            <a:r>
              <a:rPr lang="en-AU" sz="2600" dirty="0">
                <a:solidFill>
                  <a:srgbClr val="0070C0"/>
                </a:solidFill>
              </a:rPr>
              <a:t> take another look at age and survival with context</a:t>
            </a:r>
          </a:p>
        </p:txBody>
      </p:sp>
      <p:pic>
        <p:nvPicPr>
          <p:cNvPr id="2" name="Picture 1">
            <a:extLst>
              <a:ext uri="{FF2B5EF4-FFF2-40B4-BE49-F238E27FC236}">
                <a16:creationId xmlns:a16="http://schemas.microsoft.com/office/drawing/2014/main" id="{889AAC60-655F-461A-BCFB-7EEE8E132ADA}"/>
              </a:ext>
            </a:extLst>
          </p:cNvPr>
          <p:cNvPicPr>
            <a:picLocks noChangeAspect="1"/>
          </p:cNvPicPr>
          <p:nvPr/>
        </p:nvPicPr>
        <p:blipFill>
          <a:blip r:embed="rId3"/>
          <a:stretch>
            <a:fillRect/>
          </a:stretch>
        </p:blipFill>
        <p:spPr>
          <a:xfrm>
            <a:off x="190767" y="1130158"/>
            <a:ext cx="4012431" cy="4219574"/>
          </a:xfrm>
          <a:prstGeom prst="rect">
            <a:avLst/>
          </a:prstGeom>
        </p:spPr>
      </p:pic>
      <p:sp>
        <p:nvSpPr>
          <p:cNvPr id="9" name="TextBox 8">
            <a:extLst>
              <a:ext uri="{FF2B5EF4-FFF2-40B4-BE49-F238E27FC236}">
                <a16:creationId xmlns:a16="http://schemas.microsoft.com/office/drawing/2014/main" id="{A78110B2-A07F-440D-A18A-67D270411651}"/>
              </a:ext>
            </a:extLst>
          </p:cNvPr>
          <p:cNvSpPr txBox="1"/>
          <p:nvPr/>
        </p:nvSpPr>
        <p:spPr>
          <a:xfrm>
            <a:off x="287677" y="5386912"/>
            <a:ext cx="853782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Same data… different ways of representing it… when would you use each of these graphs?</a:t>
            </a:r>
            <a:endParaRPr lang="en-AU"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0C5828C-4583-49B3-853B-9A1A36B762F2}"/>
              </a:ext>
            </a:extLst>
          </p:cNvPr>
          <p:cNvPicPr>
            <a:picLocks noChangeAspect="1"/>
          </p:cNvPicPr>
          <p:nvPr/>
        </p:nvPicPr>
        <p:blipFill>
          <a:blip r:embed="rId4"/>
          <a:stretch>
            <a:fillRect/>
          </a:stretch>
        </p:blipFill>
        <p:spPr>
          <a:xfrm>
            <a:off x="4203198" y="1262437"/>
            <a:ext cx="4623002" cy="4124475"/>
          </a:xfrm>
          <a:prstGeom prst="rect">
            <a:avLst/>
          </a:prstGeom>
        </p:spPr>
      </p:pic>
    </p:spTree>
    <p:extLst>
      <p:ext uri="{BB962C8B-B14F-4D97-AF65-F5344CB8AC3E}">
        <p14:creationId xmlns:p14="http://schemas.microsoft.com/office/powerpoint/2010/main" val="3327575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3916" y="408906"/>
            <a:ext cx="7671816" cy="492443"/>
          </a:xfrm>
          <a:prstGeom prst="rect">
            <a:avLst/>
          </a:prstGeom>
          <a:noFill/>
        </p:spPr>
        <p:txBody>
          <a:bodyPr wrap="square" rtlCol="0">
            <a:spAutoFit/>
          </a:bodyPr>
          <a:lstStyle/>
          <a:p>
            <a:pPr algn="ctr"/>
            <a:r>
              <a:rPr lang="en-US" sz="2600" dirty="0">
                <a:solidFill>
                  <a:srgbClr val="0070C0"/>
                </a:solidFill>
              </a:rPr>
              <a:t>What we know so far…</a:t>
            </a:r>
            <a:endParaRPr lang="en-AU" sz="2600" dirty="0">
              <a:solidFill>
                <a:srgbClr val="0070C0"/>
              </a:solidFill>
            </a:endParaRP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143D4C5C-86A8-4821-89F1-37BE158AB323}"/>
              </a:ext>
            </a:extLst>
          </p:cNvPr>
          <p:cNvGraphicFramePr/>
          <p:nvPr>
            <p:extLst>
              <p:ext uri="{D42A27DB-BD31-4B8C-83A1-F6EECF244321}">
                <p14:modId xmlns:p14="http://schemas.microsoft.com/office/powerpoint/2010/main" val="2207387425"/>
              </p:ext>
            </p:extLst>
          </p:nvPr>
        </p:nvGraphicFramePr>
        <p:xfrm>
          <a:off x="1524000" y="1078786"/>
          <a:ext cx="6096000" cy="4387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3942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EC5F-FCAA-4093-B408-8B7138CFB8BC}"/>
              </a:ext>
            </a:extLst>
          </p:cNvPr>
          <p:cNvSpPr txBox="1"/>
          <p:nvPr/>
        </p:nvSpPr>
        <p:spPr>
          <a:xfrm>
            <a:off x="396434" y="389388"/>
            <a:ext cx="8320310" cy="492443"/>
          </a:xfrm>
          <a:prstGeom prst="rect">
            <a:avLst/>
          </a:prstGeom>
          <a:noFill/>
        </p:spPr>
        <p:txBody>
          <a:bodyPr wrap="square" rtlCol="0">
            <a:spAutoFit/>
          </a:bodyPr>
          <a:lstStyle/>
          <a:p>
            <a:pPr algn="ctr"/>
            <a:r>
              <a:rPr lang="en-US" sz="2600" dirty="0">
                <a:solidFill>
                  <a:srgbClr val="0070C0"/>
                </a:solidFill>
              </a:rPr>
              <a:t>Was the result expected?</a:t>
            </a:r>
            <a:endParaRPr lang="en-AU" sz="2600" dirty="0">
              <a:solidFill>
                <a:srgbClr val="0070C0"/>
              </a:solidFill>
            </a:endParaRPr>
          </a:p>
        </p:txBody>
      </p:sp>
      <p:sp>
        <p:nvSpPr>
          <p:cNvPr id="9" name="TextBox 8">
            <a:extLst>
              <a:ext uri="{FF2B5EF4-FFF2-40B4-BE49-F238E27FC236}">
                <a16:creationId xmlns:a16="http://schemas.microsoft.com/office/drawing/2014/main" id="{A78110B2-A07F-440D-A18A-67D270411651}"/>
              </a:ext>
            </a:extLst>
          </p:cNvPr>
          <p:cNvSpPr txBox="1"/>
          <p:nvPr/>
        </p:nvSpPr>
        <p:spPr>
          <a:xfrm>
            <a:off x="396434" y="1319032"/>
            <a:ext cx="3620762"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Does the age result make sense?</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Why do we see a bump at 50?</a:t>
            </a:r>
          </a:p>
          <a:p>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Maybe passengers were more likely to let the older go first</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Or maybe class has a role to play here and first class passengers are likely to be older</a:t>
            </a:r>
          </a:p>
        </p:txBody>
      </p:sp>
      <p:pic>
        <p:nvPicPr>
          <p:cNvPr id="10" name="Picture 9">
            <a:extLst>
              <a:ext uri="{FF2B5EF4-FFF2-40B4-BE49-F238E27FC236}">
                <a16:creationId xmlns:a16="http://schemas.microsoft.com/office/drawing/2014/main" id="{70C5828C-4583-49B3-853B-9A1A36B762F2}"/>
              </a:ext>
            </a:extLst>
          </p:cNvPr>
          <p:cNvPicPr>
            <a:picLocks noChangeAspect="1"/>
          </p:cNvPicPr>
          <p:nvPr/>
        </p:nvPicPr>
        <p:blipFill>
          <a:blip r:embed="rId3"/>
          <a:stretch>
            <a:fillRect/>
          </a:stretch>
        </p:blipFill>
        <p:spPr>
          <a:xfrm>
            <a:off x="4203198" y="1262437"/>
            <a:ext cx="4623002" cy="4124475"/>
          </a:xfrm>
          <a:prstGeom prst="rect">
            <a:avLst/>
          </a:prstGeom>
        </p:spPr>
      </p:pic>
    </p:spTree>
    <p:extLst>
      <p:ext uri="{BB962C8B-B14F-4D97-AF65-F5344CB8AC3E}">
        <p14:creationId xmlns:p14="http://schemas.microsoft.com/office/powerpoint/2010/main" val="1209499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EC5F-FCAA-4093-B408-8B7138CFB8BC}"/>
              </a:ext>
            </a:extLst>
          </p:cNvPr>
          <p:cNvSpPr txBox="1"/>
          <p:nvPr/>
        </p:nvSpPr>
        <p:spPr>
          <a:xfrm>
            <a:off x="396434" y="389388"/>
            <a:ext cx="8320310" cy="492443"/>
          </a:xfrm>
          <a:prstGeom prst="rect">
            <a:avLst/>
          </a:prstGeom>
          <a:noFill/>
        </p:spPr>
        <p:txBody>
          <a:bodyPr wrap="square" rtlCol="0">
            <a:spAutoFit/>
          </a:bodyPr>
          <a:lstStyle/>
          <a:p>
            <a:pPr algn="ctr"/>
            <a:r>
              <a:rPr lang="en-US" sz="2600" dirty="0">
                <a:solidFill>
                  <a:srgbClr val="0070C0"/>
                </a:solidFill>
              </a:rPr>
              <a:t>What effect does passenger class have on survival?</a:t>
            </a:r>
            <a:endParaRPr lang="en-AU" sz="2600" dirty="0">
              <a:solidFill>
                <a:srgbClr val="0070C0"/>
              </a:solidFill>
            </a:endParaRPr>
          </a:p>
        </p:txBody>
      </p:sp>
      <p:pic>
        <p:nvPicPr>
          <p:cNvPr id="2" name="Picture 1">
            <a:extLst>
              <a:ext uri="{FF2B5EF4-FFF2-40B4-BE49-F238E27FC236}">
                <a16:creationId xmlns:a16="http://schemas.microsoft.com/office/drawing/2014/main" id="{8C2EF502-78CD-4230-95A2-CB69DA28E56E}"/>
              </a:ext>
            </a:extLst>
          </p:cNvPr>
          <p:cNvPicPr>
            <a:picLocks noChangeAspect="1"/>
          </p:cNvPicPr>
          <p:nvPr/>
        </p:nvPicPr>
        <p:blipFill>
          <a:blip r:embed="rId3"/>
          <a:stretch>
            <a:fillRect/>
          </a:stretch>
        </p:blipFill>
        <p:spPr>
          <a:xfrm>
            <a:off x="105184" y="1160979"/>
            <a:ext cx="4177373" cy="4321676"/>
          </a:xfrm>
          <a:prstGeom prst="rect">
            <a:avLst/>
          </a:prstGeom>
        </p:spPr>
      </p:pic>
      <p:pic>
        <p:nvPicPr>
          <p:cNvPr id="3" name="Picture 2">
            <a:extLst>
              <a:ext uri="{FF2B5EF4-FFF2-40B4-BE49-F238E27FC236}">
                <a16:creationId xmlns:a16="http://schemas.microsoft.com/office/drawing/2014/main" id="{6ED411D6-5078-4180-BF03-E225EC62DB1B}"/>
              </a:ext>
            </a:extLst>
          </p:cNvPr>
          <p:cNvPicPr>
            <a:picLocks noChangeAspect="1"/>
          </p:cNvPicPr>
          <p:nvPr/>
        </p:nvPicPr>
        <p:blipFill>
          <a:blip r:embed="rId4"/>
          <a:stretch>
            <a:fillRect/>
          </a:stretch>
        </p:blipFill>
        <p:spPr>
          <a:xfrm>
            <a:off x="4411934" y="1315091"/>
            <a:ext cx="4304810" cy="4167563"/>
          </a:xfrm>
          <a:prstGeom prst="rect">
            <a:avLst/>
          </a:prstGeom>
        </p:spPr>
      </p:pic>
      <p:sp>
        <p:nvSpPr>
          <p:cNvPr id="7" name="TextBox 6">
            <a:extLst>
              <a:ext uri="{FF2B5EF4-FFF2-40B4-BE49-F238E27FC236}">
                <a16:creationId xmlns:a16="http://schemas.microsoft.com/office/drawing/2014/main" id="{6BF82202-1E4F-491D-9998-A05CF246D76D}"/>
              </a:ext>
            </a:extLst>
          </p:cNvPr>
          <p:cNvSpPr txBox="1"/>
          <p:nvPr/>
        </p:nvSpPr>
        <p:spPr>
          <a:xfrm>
            <a:off x="3143893" y="5546582"/>
            <a:ext cx="282539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this show us?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403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titanic sinking">
            <a:extLst>
              <a:ext uri="{FF2B5EF4-FFF2-40B4-BE49-F238E27FC236}">
                <a16:creationId xmlns:a16="http://schemas.microsoft.com/office/drawing/2014/main" id="{370F2934-FEB7-4804-918F-C1B15D22C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434" y="220894"/>
            <a:ext cx="8296383" cy="6637106"/>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3FFD8C8A-173A-4CE5-BE3B-313E296C5330}"/>
              </a:ext>
            </a:extLst>
          </p:cNvPr>
          <p:cNvSpPr/>
          <p:nvPr/>
        </p:nvSpPr>
        <p:spPr>
          <a:xfrm>
            <a:off x="6143946" y="2003461"/>
            <a:ext cx="2527442" cy="1828800"/>
          </a:xfrm>
          <a:prstGeom prst="cloudCallout">
            <a:avLst>
              <a:gd name="adj1" fmla="val 10468"/>
              <a:gd name="adj2" fmla="val 664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good thing I am rich or this would be quite the bother</a:t>
            </a:r>
            <a:endParaRPr lang="en-AU" dirty="0"/>
          </a:p>
        </p:txBody>
      </p:sp>
    </p:spTree>
    <p:extLst>
      <p:ext uri="{BB962C8B-B14F-4D97-AF65-F5344CB8AC3E}">
        <p14:creationId xmlns:p14="http://schemas.microsoft.com/office/powerpoint/2010/main" val="3169157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3916" y="408906"/>
            <a:ext cx="7671816" cy="492443"/>
          </a:xfrm>
          <a:prstGeom prst="rect">
            <a:avLst/>
          </a:prstGeom>
          <a:noFill/>
        </p:spPr>
        <p:txBody>
          <a:bodyPr wrap="square" rtlCol="0">
            <a:spAutoFit/>
          </a:bodyPr>
          <a:lstStyle/>
          <a:p>
            <a:pPr algn="ctr"/>
            <a:r>
              <a:rPr lang="en-US" sz="2600" dirty="0">
                <a:solidFill>
                  <a:srgbClr val="0070C0"/>
                </a:solidFill>
              </a:rPr>
              <a:t>What we know so far…</a:t>
            </a:r>
            <a:endParaRPr lang="en-AU" sz="2600" dirty="0">
              <a:solidFill>
                <a:srgbClr val="0070C0"/>
              </a:solidFill>
            </a:endParaRP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143D4C5C-86A8-4821-89F1-37BE158AB323}"/>
              </a:ext>
            </a:extLst>
          </p:cNvPr>
          <p:cNvGraphicFramePr/>
          <p:nvPr>
            <p:extLst>
              <p:ext uri="{D42A27DB-BD31-4B8C-83A1-F6EECF244321}">
                <p14:modId xmlns:p14="http://schemas.microsoft.com/office/powerpoint/2010/main" val="2455302065"/>
              </p:ext>
            </p:extLst>
          </p:nvPr>
        </p:nvGraphicFramePr>
        <p:xfrm>
          <a:off x="1524000" y="1078786"/>
          <a:ext cx="6096000" cy="4387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86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EC5F-FCAA-4093-B408-8B7138CFB8BC}"/>
              </a:ext>
            </a:extLst>
          </p:cNvPr>
          <p:cNvSpPr txBox="1"/>
          <p:nvPr/>
        </p:nvSpPr>
        <p:spPr>
          <a:xfrm>
            <a:off x="396434" y="389388"/>
            <a:ext cx="8320310" cy="492443"/>
          </a:xfrm>
          <a:prstGeom prst="rect">
            <a:avLst/>
          </a:prstGeom>
          <a:noFill/>
        </p:spPr>
        <p:txBody>
          <a:bodyPr wrap="square" rtlCol="0">
            <a:spAutoFit/>
          </a:bodyPr>
          <a:lstStyle/>
          <a:p>
            <a:pPr algn="ctr"/>
            <a:r>
              <a:rPr lang="en-US" sz="2600" dirty="0">
                <a:solidFill>
                  <a:srgbClr val="0070C0"/>
                </a:solidFill>
              </a:rPr>
              <a:t>How much does each class cost?</a:t>
            </a:r>
            <a:endParaRPr lang="en-AU" sz="2600" dirty="0">
              <a:solidFill>
                <a:srgbClr val="0070C0"/>
              </a:solidFill>
            </a:endParaRPr>
          </a:p>
        </p:txBody>
      </p:sp>
      <p:pic>
        <p:nvPicPr>
          <p:cNvPr id="3" name="Picture 2">
            <a:extLst>
              <a:ext uri="{FF2B5EF4-FFF2-40B4-BE49-F238E27FC236}">
                <a16:creationId xmlns:a16="http://schemas.microsoft.com/office/drawing/2014/main" id="{6ED411D6-5078-4180-BF03-E225EC62DB1B}"/>
              </a:ext>
            </a:extLst>
          </p:cNvPr>
          <p:cNvPicPr>
            <a:picLocks noChangeAspect="1"/>
          </p:cNvPicPr>
          <p:nvPr/>
        </p:nvPicPr>
        <p:blipFill>
          <a:blip r:embed="rId3"/>
          <a:stretch>
            <a:fillRect/>
          </a:stretch>
        </p:blipFill>
        <p:spPr>
          <a:xfrm>
            <a:off x="4411934" y="1315091"/>
            <a:ext cx="4304810" cy="4167563"/>
          </a:xfrm>
          <a:prstGeom prst="rect">
            <a:avLst/>
          </a:prstGeom>
        </p:spPr>
      </p:pic>
      <p:sp>
        <p:nvSpPr>
          <p:cNvPr id="6" name="TextBox 5">
            <a:extLst>
              <a:ext uri="{FF2B5EF4-FFF2-40B4-BE49-F238E27FC236}">
                <a16:creationId xmlns:a16="http://schemas.microsoft.com/office/drawing/2014/main" id="{578B1C55-34AF-491E-944A-991F43F36D29}"/>
              </a:ext>
            </a:extLst>
          </p:cNvPr>
          <p:cNvSpPr txBox="1"/>
          <p:nvPr/>
        </p:nvSpPr>
        <p:spPr>
          <a:xfrm>
            <a:off x="396434" y="1319032"/>
            <a:ext cx="3620762" cy="313932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 know what our chances of survival were we need to find out which class we would be in…</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Lets get an idea of the cost</a:t>
            </a:r>
          </a:p>
          <a:p>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Our data contains fares and classes</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What is a good way of figuring this out?</a:t>
            </a:r>
          </a:p>
        </p:txBody>
      </p:sp>
    </p:spTree>
    <p:extLst>
      <p:ext uri="{BB962C8B-B14F-4D97-AF65-F5344CB8AC3E}">
        <p14:creationId xmlns:p14="http://schemas.microsoft.com/office/powerpoint/2010/main" val="187440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EC5F-FCAA-4093-B408-8B7138CFB8BC}"/>
              </a:ext>
            </a:extLst>
          </p:cNvPr>
          <p:cNvSpPr txBox="1"/>
          <p:nvPr/>
        </p:nvSpPr>
        <p:spPr>
          <a:xfrm>
            <a:off x="396434" y="389388"/>
            <a:ext cx="8320310" cy="492443"/>
          </a:xfrm>
          <a:prstGeom prst="rect">
            <a:avLst/>
          </a:prstGeom>
          <a:noFill/>
        </p:spPr>
        <p:txBody>
          <a:bodyPr wrap="square" rtlCol="0">
            <a:spAutoFit/>
          </a:bodyPr>
          <a:lstStyle/>
          <a:p>
            <a:pPr algn="ctr"/>
            <a:r>
              <a:rPr lang="en-US" sz="2600" dirty="0">
                <a:solidFill>
                  <a:srgbClr val="0070C0"/>
                </a:solidFill>
              </a:rPr>
              <a:t>How much does each class cost?</a:t>
            </a:r>
            <a:endParaRPr lang="en-AU" sz="2600" dirty="0">
              <a:solidFill>
                <a:srgbClr val="0070C0"/>
              </a:solidFill>
            </a:endParaRPr>
          </a:p>
        </p:txBody>
      </p:sp>
      <p:sp>
        <p:nvSpPr>
          <p:cNvPr id="7" name="TextBox 6">
            <a:extLst>
              <a:ext uri="{FF2B5EF4-FFF2-40B4-BE49-F238E27FC236}">
                <a16:creationId xmlns:a16="http://schemas.microsoft.com/office/drawing/2014/main" id="{FC64A0A7-F251-41D7-BF55-627582CFA27D}"/>
              </a:ext>
            </a:extLst>
          </p:cNvPr>
          <p:cNvSpPr txBox="1"/>
          <p:nvPr/>
        </p:nvSpPr>
        <p:spPr>
          <a:xfrm>
            <a:off x="396434" y="1319032"/>
            <a:ext cx="3620762" cy="397031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Remember what we learned about measures of centrality</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Lets look at the mean and median prices paid by each customer</a:t>
            </a:r>
          </a:p>
          <a:p>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So now we have an idea of cost</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Well looks like we will all be travelling first class…</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Or are we</a:t>
            </a:r>
          </a:p>
        </p:txBody>
      </p:sp>
      <p:pic>
        <p:nvPicPr>
          <p:cNvPr id="5" name="Picture 4">
            <a:extLst>
              <a:ext uri="{FF2B5EF4-FFF2-40B4-BE49-F238E27FC236}">
                <a16:creationId xmlns:a16="http://schemas.microsoft.com/office/drawing/2014/main" id="{258D889E-B1D9-4480-BE2D-8E2C45BC18F1}"/>
              </a:ext>
            </a:extLst>
          </p:cNvPr>
          <p:cNvPicPr>
            <a:picLocks noChangeAspect="1"/>
          </p:cNvPicPr>
          <p:nvPr/>
        </p:nvPicPr>
        <p:blipFill>
          <a:blip r:embed="rId3"/>
          <a:stretch>
            <a:fillRect/>
          </a:stretch>
        </p:blipFill>
        <p:spPr>
          <a:xfrm>
            <a:off x="4253855" y="1226564"/>
            <a:ext cx="4349573" cy="4794232"/>
          </a:xfrm>
          <a:prstGeom prst="rect">
            <a:avLst/>
          </a:prstGeom>
        </p:spPr>
      </p:pic>
    </p:spTree>
    <p:extLst>
      <p:ext uri="{BB962C8B-B14F-4D97-AF65-F5344CB8AC3E}">
        <p14:creationId xmlns:p14="http://schemas.microsoft.com/office/powerpoint/2010/main" val="2988853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EC5F-FCAA-4093-B408-8B7138CFB8BC}"/>
              </a:ext>
            </a:extLst>
          </p:cNvPr>
          <p:cNvSpPr txBox="1"/>
          <p:nvPr/>
        </p:nvSpPr>
        <p:spPr>
          <a:xfrm>
            <a:off x="396434" y="389388"/>
            <a:ext cx="8320310" cy="492443"/>
          </a:xfrm>
          <a:prstGeom prst="rect">
            <a:avLst/>
          </a:prstGeom>
          <a:noFill/>
        </p:spPr>
        <p:txBody>
          <a:bodyPr wrap="square" rtlCol="0">
            <a:spAutoFit/>
          </a:bodyPr>
          <a:lstStyle/>
          <a:p>
            <a:pPr algn="ctr"/>
            <a:r>
              <a:rPr lang="en-US" sz="2600" dirty="0">
                <a:solidFill>
                  <a:srgbClr val="0070C0"/>
                </a:solidFill>
              </a:rPr>
              <a:t>How much does each class cost?</a:t>
            </a:r>
            <a:endParaRPr lang="en-AU" sz="2600" dirty="0">
              <a:solidFill>
                <a:srgbClr val="0070C0"/>
              </a:solidFill>
            </a:endParaRPr>
          </a:p>
        </p:txBody>
      </p:sp>
      <p:sp>
        <p:nvSpPr>
          <p:cNvPr id="7" name="TextBox 6">
            <a:extLst>
              <a:ext uri="{FF2B5EF4-FFF2-40B4-BE49-F238E27FC236}">
                <a16:creationId xmlns:a16="http://schemas.microsoft.com/office/drawing/2014/main" id="{FC64A0A7-F251-41D7-BF55-627582CFA27D}"/>
              </a:ext>
            </a:extLst>
          </p:cNvPr>
          <p:cNvSpPr txBox="1"/>
          <p:nvPr/>
        </p:nvSpPr>
        <p:spPr>
          <a:xfrm>
            <a:off x="396434" y="1319032"/>
            <a:ext cx="3620762"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Before we can really make a comparison to ourselves we need to adjust for inflation… remember always think about </a:t>
            </a:r>
            <a:r>
              <a:rPr lang="en-US" b="1" dirty="0">
                <a:latin typeface="Arial" panose="020B0604020202020204" pitchFamily="34" charset="0"/>
                <a:cs typeface="Arial" panose="020B0604020202020204" pitchFamily="34" charset="0"/>
              </a:rPr>
              <a:t>context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231A161-6641-436F-ADB5-BF68CECD8661}"/>
              </a:ext>
            </a:extLst>
          </p:cNvPr>
          <p:cNvPicPr>
            <a:picLocks noChangeAspect="1"/>
          </p:cNvPicPr>
          <p:nvPr/>
        </p:nvPicPr>
        <p:blipFill>
          <a:blip r:embed="rId3"/>
          <a:stretch>
            <a:fillRect/>
          </a:stretch>
        </p:blipFill>
        <p:spPr>
          <a:xfrm>
            <a:off x="791620" y="2810598"/>
            <a:ext cx="3067050" cy="2257425"/>
          </a:xfrm>
          <a:prstGeom prst="rect">
            <a:avLst/>
          </a:prstGeom>
        </p:spPr>
      </p:pic>
      <p:sp>
        <p:nvSpPr>
          <p:cNvPr id="8" name="TextBox 7">
            <a:extLst>
              <a:ext uri="{FF2B5EF4-FFF2-40B4-BE49-F238E27FC236}">
                <a16:creationId xmlns:a16="http://schemas.microsoft.com/office/drawing/2014/main" id="{10A7D1B1-3AA9-468B-8B6E-5E9D0DC612AE}"/>
              </a:ext>
            </a:extLst>
          </p:cNvPr>
          <p:cNvSpPr txBox="1"/>
          <p:nvPr/>
        </p:nvSpPr>
        <p:spPr>
          <a:xfrm>
            <a:off x="514764" y="5068023"/>
            <a:ext cx="3620762"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Survival… just got a little bit more expensive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F629785-FF39-47DC-B845-1030858682AE}"/>
              </a:ext>
            </a:extLst>
          </p:cNvPr>
          <p:cNvPicPr>
            <a:picLocks noChangeAspect="1"/>
          </p:cNvPicPr>
          <p:nvPr/>
        </p:nvPicPr>
        <p:blipFill>
          <a:blip r:embed="rId4"/>
          <a:stretch>
            <a:fillRect/>
          </a:stretch>
        </p:blipFill>
        <p:spPr>
          <a:xfrm>
            <a:off x="4253856" y="1185467"/>
            <a:ext cx="4462888" cy="4680393"/>
          </a:xfrm>
          <a:prstGeom prst="rect">
            <a:avLst/>
          </a:prstGeom>
        </p:spPr>
      </p:pic>
    </p:spTree>
    <p:extLst>
      <p:ext uri="{BB962C8B-B14F-4D97-AF65-F5344CB8AC3E}">
        <p14:creationId xmlns:p14="http://schemas.microsoft.com/office/powerpoint/2010/main" val="831897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EC5F-FCAA-4093-B408-8B7138CFB8BC}"/>
              </a:ext>
            </a:extLst>
          </p:cNvPr>
          <p:cNvSpPr txBox="1"/>
          <p:nvPr/>
        </p:nvSpPr>
        <p:spPr>
          <a:xfrm>
            <a:off x="396434" y="389388"/>
            <a:ext cx="8320310" cy="492443"/>
          </a:xfrm>
          <a:prstGeom prst="rect">
            <a:avLst/>
          </a:prstGeom>
          <a:noFill/>
        </p:spPr>
        <p:txBody>
          <a:bodyPr wrap="square" rtlCol="0">
            <a:spAutoFit/>
          </a:bodyPr>
          <a:lstStyle/>
          <a:p>
            <a:pPr algn="ctr"/>
            <a:r>
              <a:rPr lang="en-US" sz="2600" dirty="0">
                <a:solidFill>
                  <a:srgbClr val="0070C0"/>
                </a:solidFill>
              </a:rPr>
              <a:t>How do we fit in?</a:t>
            </a:r>
            <a:endParaRPr lang="en-AU" sz="2600" dirty="0">
              <a:solidFill>
                <a:srgbClr val="0070C0"/>
              </a:solidFill>
            </a:endParaRPr>
          </a:p>
        </p:txBody>
      </p:sp>
      <p:sp>
        <p:nvSpPr>
          <p:cNvPr id="8" name="TextBox 7">
            <a:extLst>
              <a:ext uri="{FF2B5EF4-FFF2-40B4-BE49-F238E27FC236}">
                <a16:creationId xmlns:a16="http://schemas.microsoft.com/office/drawing/2014/main" id="{10A7D1B1-3AA9-468B-8B6E-5E9D0DC612AE}"/>
              </a:ext>
            </a:extLst>
          </p:cNvPr>
          <p:cNvSpPr txBox="1"/>
          <p:nvPr/>
        </p:nvSpPr>
        <p:spPr>
          <a:xfrm>
            <a:off x="607231" y="5448167"/>
            <a:ext cx="8201980"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Based on these profiles, do you think you would be a casualty or a survivor?</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graphicFrame>
        <p:nvGraphicFramePr>
          <p:cNvPr id="9" name="Diagram 8">
            <a:extLst>
              <a:ext uri="{FF2B5EF4-FFF2-40B4-BE49-F238E27FC236}">
                <a16:creationId xmlns:a16="http://schemas.microsoft.com/office/drawing/2014/main" id="{9C2B6376-E693-468C-A565-4C4F8959462B}"/>
              </a:ext>
            </a:extLst>
          </p:cNvPr>
          <p:cNvGraphicFramePr/>
          <p:nvPr>
            <p:extLst>
              <p:ext uri="{D42A27DB-BD31-4B8C-83A1-F6EECF244321}">
                <p14:modId xmlns:p14="http://schemas.microsoft.com/office/powerpoint/2010/main" val="2022731718"/>
              </p:ext>
            </p:extLst>
          </p:nvPr>
        </p:nvGraphicFramePr>
        <p:xfrm>
          <a:off x="1613044" y="1281601"/>
          <a:ext cx="5863118" cy="395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860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736092" y="128456"/>
            <a:ext cx="7671816" cy="584775"/>
          </a:xfrm>
          <a:prstGeom prst="rect">
            <a:avLst/>
          </a:prstGeom>
          <a:noFill/>
        </p:spPr>
        <p:txBody>
          <a:bodyPr wrap="square" rtlCol="0">
            <a:spAutoFit/>
          </a:bodyPr>
          <a:lstStyle/>
          <a:p>
            <a:pPr algn="ctr"/>
            <a:endParaRPr lang="en-AU" sz="3200" dirty="0">
              <a:solidFill>
                <a:srgbClr val="0070C0"/>
              </a:solidFill>
            </a:endParaRPr>
          </a:p>
        </p:txBody>
      </p:sp>
      <p:pic>
        <p:nvPicPr>
          <p:cNvPr id="1030" name="Picture 6" descr="Image result for the titanic">
            <a:extLst>
              <a:ext uri="{FF2B5EF4-FFF2-40B4-BE49-F238E27FC236}">
                <a16:creationId xmlns:a16="http://schemas.microsoft.com/office/drawing/2014/main" id="{0E6A2749-C45C-4294-8907-E771BD32F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4962" y="859424"/>
            <a:ext cx="5774075" cy="43305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25C7F52-5346-4A4D-AECA-B05F3FFA4277}"/>
              </a:ext>
            </a:extLst>
          </p:cNvPr>
          <p:cNvSpPr txBox="1"/>
          <p:nvPr/>
        </p:nvSpPr>
        <p:spPr>
          <a:xfrm>
            <a:off x="909041" y="5336174"/>
            <a:ext cx="7671816" cy="584775"/>
          </a:xfrm>
          <a:prstGeom prst="rect">
            <a:avLst/>
          </a:prstGeom>
          <a:noFill/>
        </p:spPr>
        <p:txBody>
          <a:bodyPr wrap="square" rtlCol="0">
            <a:spAutoFit/>
          </a:bodyPr>
          <a:lstStyle/>
          <a:p>
            <a:pPr algn="ctr"/>
            <a:r>
              <a:rPr lang="en-AU" sz="3200" dirty="0">
                <a:solidFill>
                  <a:srgbClr val="0070C0"/>
                </a:solidFill>
              </a:rPr>
              <a:t>The RMS Titanic</a:t>
            </a:r>
          </a:p>
        </p:txBody>
      </p:sp>
      <p:sp>
        <p:nvSpPr>
          <p:cNvPr id="5" name="TextBox 4">
            <a:extLst>
              <a:ext uri="{FF2B5EF4-FFF2-40B4-BE49-F238E27FC236}">
                <a16:creationId xmlns:a16="http://schemas.microsoft.com/office/drawing/2014/main" id="{792ACEBD-32A3-4525-95CE-1EDC54E5BED4}"/>
              </a:ext>
            </a:extLst>
          </p:cNvPr>
          <p:cNvSpPr txBox="1"/>
          <p:nvPr/>
        </p:nvSpPr>
        <p:spPr>
          <a:xfrm>
            <a:off x="621792" y="79278"/>
            <a:ext cx="7671816" cy="523220"/>
          </a:xfrm>
          <a:prstGeom prst="rect">
            <a:avLst/>
          </a:prstGeom>
          <a:noFill/>
        </p:spPr>
        <p:txBody>
          <a:bodyPr wrap="square" rtlCol="0">
            <a:spAutoFit/>
          </a:bodyPr>
          <a:lstStyle/>
          <a:p>
            <a:pPr algn="ctr"/>
            <a:r>
              <a:rPr lang="en-AU" sz="2800" dirty="0">
                <a:solidFill>
                  <a:srgbClr val="0070C0"/>
                </a:solidFill>
              </a:rPr>
              <a:t>Welcome Aboard…</a:t>
            </a:r>
          </a:p>
        </p:txBody>
      </p:sp>
      <p:cxnSp>
        <p:nvCxnSpPr>
          <p:cNvPr id="8" name="Straight Connector 7">
            <a:extLst>
              <a:ext uri="{FF2B5EF4-FFF2-40B4-BE49-F238E27FC236}">
                <a16:creationId xmlns:a16="http://schemas.microsoft.com/office/drawing/2014/main" id="{A40E2C3D-1953-4758-8CB7-7B3A516EEE11}"/>
              </a:ext>
            </a:extLst>
          </p:cNvPr>
          <p:cNvCxnSpPr>
            <a:cxnSpLocks/>
          </p:cNvCxnSpPr>
          <p:nvPr/>
        </p:nvCxnSpPr>
        <p:spPr>
          <a:xfrm flipV="1">
            <a:off x="242224" y="678013"/>
            <a:ext cx="8677656" cy="91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932449"/>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Pareto chart</a:t>
            </a: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pic>
        <p:nvPicPr>
          <p:cNvPr id="5122" name="Picture 2" descr="Image result for pareto 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 y="1157281"/>
            <a:ext cx="4309517" cy="32959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05172" y="1259455"/>
            <a:ext cx="4338828" cy="3693319"/>
          </a:xfrm>
          <a:prstGeom prst="rect">
            <a:avLst/>
          </a:prstGeom>
          <a:noFill/>
        </p:spPr>
        <p:txBody>
          <a:bodyPr wrap="square" rtlCol="0">
            <a:spAutoFit/>
          </a:bodyPr>
          <a:lstStyle/>
          <a:p>
            <a:pPr marL="285750" indent="-285750">
              <a:buFont typeface="Arial" panose="020B0604020202020204" pitchFamily="34" charset="0"/>
              <a:buChar char="•"/>
            </a:pPr>
            <a:r>
              <a:rPr lang="en-AU" u="sng" dirty="0">
                <a:latin typeface="Arial" panose="020B0604020202020204" pitchFamily="34" charset="0"/>
                <a:cs typeface="Arial" panose="020B0604020202020204" pitchFamily="34" charset="0"/>
              </a:rPr>
              <a:t>Ranks</a:t>
            </a:r>
            <a:r>
              <a:rPr lang="en-AU" b="1" dirty="0">
                <a:latin typeface="Arial" panose="020B0604020202020204" pitchFamily="34" charset="0"/>
                <a:cs typeface="Arial" panose="020B0604020202020204" pitchFamily="34" charset="0"/>
              </a:rPr>
              <a:t> </a:t>
            </a:r>
            <a:r>
              <a:rPr lang="en-AU" dirty="0">
                <a:latin typeface="Arial" panose="020B0604020202020204" pitchFamily="34" charset="0"/>
                <a:cs typeface="Arial" panose="020B0604020202020204" pitchFamily="34" charset="0"/>
              </a:rPr>
              <a:t>data to allow focus</a:t>
            </a:r>
            <a:endParaRPr lang="en-AU" u="sng"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Discrete categories go on the x-axis</a:t>
            </a:r>
          </a:p>
          <a:p>
            <a:pPr marL="285750" indent="-285750">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Number of items in that category goes on the y-axis</a:t>
            </a:r>
          </a:p>
          <a:p>
            <a:pPr marL="285750" indent="-285750">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Secondary y-axis measures the cumulative % - when you get to 80% then STOP!</a:t>
            </a:r>
          </a:p>
          <a:p>
            <a:endParaRPr lang="en-AU"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Solve for the vital few, ignore the trivial many (or at least solve later!)</a:t>
            </a:r>
          </a:p>
        </p:txBody>
      </p:sp>
      <p:sp>
        <p:nvSpPr>
          <p:cNvPr id="8" name="TextBox 7"/>
          <p:cNvSpPr txBox="1"/>
          <p:nvPr/>
        </p:nvSpPr>
        <p:spPr>
          <a:xfrm>
            <a:off x="724395" y="5188101"/>
            <a:ext cx="792084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AU" sz="2000" dirty="0">
                <a:latin typeface="Arial" panose="020B0604020202020204" pitchFamily="34" charset="0"/>
                <a:cs typeface="Arial" panose="020B0604020202020204" pitchFamily="34" charset="0"/>
              </a:rPr>
              <a:t>Pareto principle: 20% of the sources cause 80% of any problem.</a:t>
            </a:r>
          </a:p>
        </p:txBody>
      </p:sp>
    </p:spTree>
    <p:extLst>
      <p:ext uri="{BB962C8B-B14F-4D97-AF65-F5344CB8AC3E}">
        <p14:creationId xmlns:p14="http://schemas.microsoft.com/office/powerpoint/2010/main" val="370020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14982" y="1157281"/>
            <a:ext cx="7344512" cy="3763886"/>
          </a:xfrm>
          <a:prstGeom prst="rect">
            <a:avLst/>
          </a:prstGeom>
        </p:spPr>
      </p:pic>
      <p:sp>
        <p:nvSpPr>
          <p:cNvPr id="5" name="TextBox 4"/>
          <p:cNvSpPr txBox="1"/>
          <p:nvPr/>
        </p:nvSpPr>
        <p:spPr>
          <a:xfrm>
            <a:off x="621792" y="389388"/>
            <a:ext cx="7671816" cy="492443"/>
          </a:xfrm>
          <a:prstGeom prst="rect">
            <a:avLst/>
          </a:prstGeom>
          <a:noFill/>
        </p:spPr>
        <p:txBody>
          <a:bodyPr wrap="square" rtlCol="0">
            <a:spAutoFit/>
          </a:bodyPr>
          <a:lstStyle/>
          <a:p>
            <a:pPr algn="ctr"/>
            <a:r>
              <a:rPr lang="en-AU" sz="2600" dirty="0">
                <a:solidFill>
                  <a:srgbClr val="0070C0"/>
                </a:solidFill>
              </a:rPr>
              <a:t>Telling a good story with data</a:t>
            </a:r>
          </a:p>
        </p:txBody>
      </p:sp>
      <p:cxnSp>
        <p:nvCxnSpPr>
          <p:cNvPr id="6" name="Straight Connector 5"/>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74E6EF-5FF0-4DED-B653-2967D69D1BEE}"/>
              </a:ext>
            </a:extLst>
          </p:cNvPr>
          <p:cNvSpPr txBox="1"/>
          <p:nvPr/>
        </p:nvSpPr>
        <p:spPr>
          <a:xfrm>
            <a:off x="1994242" y="4921167"/>
            <a:ext cx="5652094"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Can you see the storyline in this presentation?</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42A2240-515F-4672-B4ED-7CEA759FFF2B}"/>
              </a:ext>
            </a:extLst>
          </p:cNvPr>
          <p:cNvSpPr txBox="1"/>
          <p:nvPr/>
        </p:nvSpPr>
        <p:spPr>
          <a:xfrm>
            <a:off x="1117417" y="5637147"/>
            <a:ext cx="668056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Would you have been as interested if it was just some graphs?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4019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6384" y="408906"/>
            <a:ext cx="7671816" cy="492443"/>
          </a:xfrm>
          <a:prstGeom prst="rect">
            <a:avLst/>
          </a:prstGeom>
          <a:noFill/>
        </p:spPr>
        <p:txBody>
          <a:bodyPr wrap="square" rtlCol="0">
            <a:spAutoFit/>
          </a:bodyPr>
          <a:lstStyle/>
          <a:p>
            <a:pPr algn="ctr"/>
            <a:r>
              <a:rPr lang="en-US" sz="2600" dirty="0">
                <a:solidFill>
                  <a:srgbClr val="0070C0"/>
                </a:solidFill>
              </a:rPr>
              <a:t>Remember this slide?</a:t>
            </a:r>
            <a:endParaRPr lang="en-AU" sz="2600" dirty="0">
              <a:solidFill>
                <a:srgbClr val="0070C0"/>
              </a:solidFill>
            </a:endParaRPr>
          </a:p>
        </p:txBody>
      </p:sp>
      <p:cxnSp>
        <p:nvCxnSpPr>
          <p:cNvPr id="5" name="Straight Connector 4"/>
          <p:cNvCxnSpPr/>
          <p:nvPr/>
        </p:nvCxnSpPr>
        <p:spPr>
          <a:xfrm flipV="1">
            <a:off x="283464" y="1014984"/>
            <a:ext cx="8677656" cy="914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143D4C5C-86A8-4821-89F1-37BE158AB323}"/>
              </a:ext>
            </a:extLst>
          </p:cNvPr>
          <p:cNvGraphicFramePr/>
          <p:nvPr>
            <p:extLst>
              <p:ext uri="{D42A27DB-BD31-4B8C-83A1-F6EECF244321}">
                <p14:modId xmlns:p14="http://schemas.microsoft.com/office/powerpoint/2010/main" val="460180840"/>
              </p:ext>
            </p:extLst>
          </p:nvPr>
        </p:nvGraphicFramePr>
        <p:xfrm>
          <a:off x="2116476" y="1137763"/>
          <a:ext cx="5359685" cy="3236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5A76B30-CD0E-4B16-82F5-DBA2E3B472ED}"/>
              </a:ext>
            </a:extLst>
          </p:cNvPr>
          <p:cNvSpPr txBox="1"/>
          <p:nvPr/>
        </p:nvSpPr>
        <p:spPr>
          <a:xfrm>
            <a:off x="650574" y="4487757"/>
            <a:ext cx="7943436"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By going back to this through out the story we tie each section back to our main topic.</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reminds the audience where we are going and stops them getting lost in the details</a:t>
            </a:r>
          </a:p>
        </p:txBody>
      </p:sp>
    </p:spTree>
    <p:extLst>
      <p:ext uri="{BB962C8B-B14F-4D97-AF65-F5344CB8AC3E}">
        <p14:creationId xmlns:p14="http://schemas.microsoft.com/office/powerpoint/2010/main" val="1624883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ock photo, sky, problem, question, answer, question-mark, to-wonde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84137"/>
            <a:ext cx="9144000" cy="60579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06908" y="1187082"/>
            <a:ext cx="7886700" cy="4700762"/>
          </a:xfrm>
        </p:spPr>
        <p:txBody>
          <a:bodyPr>
            <a:normAutofit fontScale="92500" lnSpcReduction="10000"/>
          </a:bodyPr>
          <a:lstStyle/>
          <a:p>
            <a:r>
              <a:rPr lang="en-AU" dirty="0"/>
              <a:t>What do you want the audience to do as a result of your presentation?</a:t>
            </a:r>
          </a:p>
          <a:p>
            <a:endParaRPr lang="en-AU" dirty="0"/>
          </a:p>
          <a:p>
            <a:r>
              <a:rPr lang="en-AU" dirty="0"/>
              <a:t>What does your audience need to know in order to do that?</a:t>
            </a:r>
          </a:p>
          <a:p>
            <a:endParaRPr lang="en-AU" dirty="0"/>
          </a:p>
          <a:p>
            <a:r>
              <a:rPr lang="en-AU" dirty="0"/>
              <a:t>What does your audience need to feel in order to do that?</a:t>
            </a:r>
          </a:p>
          <a:p>
            <a:endParaRPr lang="en-AU" dirty="0"/>
          </a:p>
          <a:p>
            <a:r>
              <a:rPr lang="en-AU" dirty="0"/>
              <a:t>Why would your audience want to do what you want them to do?</a:t>
            </a:r>
          </a:p>
        </p:txBody>
      </p:sp>
      <p:sp>
        <p:nvSpPr>
          <p:cNvPr id="4" name="TextBox 3"/>
          <p:cNvSpPr txBox="1"/>
          <p:nvPr/>
        </p:nvSpPr>
        <p:spPr>
          <a:xfrm>
            <a:off x="621792" y="389388"/>
            <a:ext cx="7671816" cy="492443"/>
          </a:xfrm>
          <a:prstGeom prst="rect">
            <a:avLst/>
          </a:prstGeom>
          <a:noFill/>
        </p:spPr>
        <p:txBody>
          <a:bodyPr wrap="square" rtlCol="0">
            <a:spAutoFit/>
          </a:bodyPr>
          <a:lstStyle/>
          <a:p>
            <a:pPr algn="ctr"/>
            <a:r>
              <a:rPr lang="en-AU" sz="2600" dirty="0"/>
              <a:t>Telling a good story with data</a:t>
            </a:r>
          </a:p>
        </p:txBody>
      </p:sp>
      <p:cxnSp>
        <p:nvCxnSpPr>
          <p:cNvPr id="5" name="Straight Connector 4"/>
          <p:cNvCxnSpPr/>
          <p:nvPr/>
        </p:nvCxnSpPr>
        <p:spPr>
          <a:xfrm flipV="1">
            <a:off x="283464" y="1014984"/>
            <a:ext cx="8677656" cy="9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49E23-D48B-4C30-8F6E-35857F381E46}"/>
              </a:ext>
            </a:extLst>
          </p:cNvPr>
          <p:cNvSpPr>
            <a:spLocks noGrp="1"/>
          </p:cNvSpPr>
          <p:nvPr>
            <p:ph idx="4294967295"/>
          </p:nvPr>
        </p:nvSpPr>
        <p:spPr>
          <a:xfrm>
            <a:off x="256853" y="1295526"/>
            <a:ext cx="4675587" cy="4757737"/>
          </a:xfrm>
        </p:spPr>
        <p:txBody>
          <a:bodyPr>
            <a:normAutofit fontScale="92500" lnSpcReduction="10000"/>
          </a:bodyPr>
          <a:lstStyle/>
          <a:p>
            <a:pPr marL="0" indent="0">
              <a:buNone/>
            </a:pPr>
            <a:r>
              <a:rPr lang="en-US" sz="2400" dirty="0">
                <a:latin typeface="Arial" panose="020B0604020202020204" pitchFamily="34" charset="0"/>
                <a:cs typeface="Arial" panose="020B0604020202020204" pitchFamily="34" charset="0"/>
              </a:rPr>
              <a:t>You are taking an evening stroll on the rear deck enjoying the cold &amp; clean Atlantic sea air.</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a:latin typeface="Arial" panose="020B0604020202020204" pitchFamily="34" charset="0"/>
                <a:cs typeface="Arial" panose="020B0604020202020204" pitchFamily="34" charset="0"/>
              </a:rPr>
              <a:t>… Suddenly, the </a:t>
            </a:r>
            <a:r>
              <a:rPr lang="en-US" sz="2400" dirty="0">
                <a:latin typeface="Arial" panose="020B0604020202020204" pitchFamily="34" charset="0"/>
                <a:cs typeface="Arial" panose="020B0604020202020204" pitchFamily="34" charset="0"/>
              </a:rPr>
              <a:t>ship lurches you </a:t>
            </a:r>
            <a:r>
              <a:rPr lang="en-US" sz="2400">
                <a:latin typeface="Arial" panose="020B0604020202020204" pitchFamily="34" charset="0"/>
                <a:cs typeface="Arial" panose="020B0604020202020204" pitchFamily="34" charset="0"/>
              </a:rPr>
              <a:t>almost lose </a:t>
            </a:r>
            <a:r>
              <a:rPr lang="en-US" sz="2400" dirty="0">
                <a:latin typeface="Arial" panose="020B0604020202020204" pitchFamily="34" charset="0"/>
                <a:cs typeface="Arial" panose="020B0604020202020204" pitchFamily="34" charset="0"/>
              </a:rPr>
              <a:t>your footing… something doesn’t seem right… </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the next few hours will mean the difference between life and death…</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Will you survive the impending disaster? </a:t>
            </a:r>
            <a:endParaRPr lang="en-AU" sz="2400" dirty="0">
              <a:latin typeface="Arial" panose="020B0604020202020204" pitchFamily="34" charset="0"/>
              <a:cs typeface="Arial" panose="020B0604020202020204" pitchFamily="34" charset="0"/>
            </a:endParaRPr>
          </a:p>
        </p:txBody>
      </p:sp>
      <p:pic>
        <p:nvPicPr>
          <p:cNvPr id="1026" name="Picture 2" descr="Image result for titanic deck">
            <a:extLst>
              <a:ext uri="{FF2B5EF4-FFF2-40B4-BE49-F238E27FC236}">
                <a16:creationId xmlns:a16="http://schemas.microsoft.com/office/drawing/2014/main" id="{39EBA4FA-C88B-4841-86C1-4B5BE1BE06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24" b="13147"/>
          <a:stretch/>
        </p:blipFill>
        <p:spPr bwMode="auto">
          <a:xfrm>
            <a:off x="4932441" y="2136618"/>
            <a:ext cx="3765676" cy="20913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8B7241F-682F-43C5-A6A3-C181FE4C13AD}"/>
              </a:ext>
            </a:extLst>
          </p:cNvPr>
          <p:cNvSpPr txBox="1">
            <a:spLocks/>
          </p:cNvSpPr>
          <p:nvPr/>
        </p:nvSpPr>
        <p:spPr>
          <a:xfrm>
            <a:off x="651850" y="477485"/>
            <a:ext cx="7886700" cy="4801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fontAlgn="base">
              <a:spcAft>
                <a:spcPct val="0"/>
              </a:spcAft>
            </a:pPr>
            <a:r>
              <a:rPr lang="en-US" sz="2800" dirty="0">
                <a:solidFill>
                  <a:srgbClr val="0070C0"/>
                </a:solidFill>
                <a:latin typeface="Georgia" panose="02040502050405020303" pitchFamily="18" charset="0"/>
                <a:ea typeface="MS PGothic" panose="020B0600070205080204" pitchFamily="34" charset="-128"/>
                <a:cs typeface="+mn-cs"/>
              </a:rPr>
              <a:t>14</a:t>
            </a:r>
            <a:r>
              <a:rPr lang="en-US" sz="2800" baseline="30000" dirty="0">
                <a:solidFill>
                  <a:srgbClr val="0070C0"/>
                </a:solidFill>
                <a:latin typeface="Georgia" panose="02040502050405020303" pitchFamily="18" charset="0"/>
                <a:ea typeface="MS PGothic" panose="020B0600070205080204" pitchFamily="34" charset="-128"/>
                <a:cs typeface="+mn-cs"/>
              </a:rPr>
              <a:t>th</a:t>
            </a:r>
            <a:r>
              <a:rPr lang="en-US" sz="2800" dirty="0">
                <a:solidFill>
                  <a:srgbClr val="0070C0"/>
                </a:solidFill>
                <a:latin typeface="Georgia" panose="02040502050405020303" pitchFamily="18" charset="0"/>
                <a:ea typeface="MS PGothic" panose="020B0600070205080204" pitchFamily="34" charset="-128"/>
                <a:cs typeface="+mn-cs"/>
              </a:rPr>
              <a:t> April 1912 – 11:40 pm</a:t>
            </a:r>
            <a:endParaRPr lang="en-AU" sz="2800" dirty="0">
              <a:solidFill>
                <a:srgbClr val="0070C0"/>
              </a:solidFill>
              <a:latin typeface="Georgia" panose="02040502050405020303" pitchFamily="18" charset="0"/>
              <a:ea typeface="MS PGothic" panose="020B0600070205080204" pitchFamily="34" charset="-128"/>
              <a:cs typeface="+mn-cs"/>
            </a:endParaRPr>
          </a:p>
        </p:txBody>
      </p:sp>
    </p:spTree>
    <p:extLst>
      <p:ext uri="{BB962C8B-B14F-4D97-AF65-F5344CB8AC3E}">
        <p14:creationId xmlns:p14="http://schemas.microsoft.com/office/powerpoint/2010/main" val="1102261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4E80C-123D-433A-B7AF-324E5B0A83B9}"/>
              </a:ext>
            </a:extLst>
          </p:cNvPr>
          <p:cNvSpPr>
            <a:spLocks noGrp="1"/>
          </p:cNvSpPr>
          <p:nvPr>
            <p:ph type="title" idx="4294967295"/>
          </p:nvPr>
        </p:nvSpPr>
        <p:spPr>
          <a:xfrm>
            <a:off x="651850" y="477485"/>
            <a:ext cx="7886700" cy="480131"/>
          </a:xfrm>
          <a:noFill/>
        </p:spPr>
        <p:txBody>
          <a:bodyPr vert="horz" wrap="square" lIns="91440" tIns="45720" rIns="91440" bIns="45720" rtlCol="0" anchor="ctr">
            <a:spAutoFit/>
          </a:bodyPr>
          <a:lstStyle/>
          <a:p>
            <a:pPr algn="ctr" defTabSz="457200" fontAlgn="base">
              <a:spcAft>
                <a:spcPct val="0"/>
              </a:spcAft>
            </a:pPr>
            <a:r>
              <a:rPr lang="en-US" sz="2800" dirty="0">
                <a:solidFill>
                  <a:srgbClr val="0070C0"/>
                </a:solidFill>
                <a:latin typeface="Georgia" panose="02040502050405020303" pitchFamily="18" charset="0"/>
                <a:ea typeface="MS PGothic" panose="020B0600070205080204" pitchFamily="34" charset="-128"/>
                <a:cs typeface="+mn-cs"/>
              </a:rPr>
              <a:t>What does the data tell us?</a:t>
            </a:r>
            <a:endParaRPr lang="en-AU" sz="2800" dirty="0">
              <a:solidFill>
                <a:srgbClr val="0070C0"/>
              </a:solidFill>
              <a:latin typeface="Georgia" panose="02040502050405020303" pitchFamily="18" charset="0"/>
              <a:ea typeface="MS PGothic" panose="020B0600070205080204" pitchFamily="34" charset="-128"/>
              <a:cs typeface="+mn-cs"/>
            </a:endParaRPr>
          </a:p>
        </p:txBody>
      </p:sp>
      <p:sp>
        <p:nvSpPr>
          <p:cNvPr id="3" name="Content Placeholder 2">
            <a:extLst>
              <a:ext uri="{FF2B5EF4-FFF2-40B4-BE49-F238E27FC236}">
                <a16:creationId xmlns:a16="http://schemas.microsoft.com/office/drawing/2014/main" id="{FC749E23-D48B-4C30-8F6E-35857F381E46}"/>
              </a:ext>
            </a:extLst>
          </p:cNvPr>
          <p:cNvSpPr>
            <a:spLocks noGrp="1"/>
          </p:cNvSpPr>
          <p:nvPr>
            <p:ph idx="4294967295"/>
          </p:nvPr>
        </p:nvSpPr>
        <p:spPr>
          <a:xfrm>
            <a:off x="4441213" y="1883454"/>
            <a:ext cx="4097337" cy="2470525"/>
          </a:xfrm>
        </p:spPr>
        <p:txBody>
          <a:bodyPr>
            <a:normAutofit/>
          </a:bodyPr>
          <a:lstStyle/>
          <a:p>
            <a:pPr marL="0" indent="0">
              <a:buNone/>
            </a:pPr>
            <a:r>
              <a:rPr lang="en-US" sz="2200" dirty="0">
                <a:latin typeface="Arial" panose="020B0604020202020204" pitchFamily="34" charset="0"/>
                <a:cs typeface="Arial" panose="020B0604020202020204" pitchFamily="34" charset="0"/>
              </a:rPr>
              <a:t>To help answer the burning question… </a:t>
            </a:r>
            <a:r>
              <a:rPr lang="en-US" sz="2200" b="1" dirty="0">
                <a:latin typeface="Arial" panose="020B0604020202020204" pitchFamily="34" charset="0"/>
                <a:cs typeface="Arial" panose="020B0604020202020204" pitchFamily="34" charset="0"/>
              </a:rPr>
              <a:t>will you live through the night? </a:t>
            </a:r>
          </a:p>
          <a:p>
            <a:pPr marL="0" indent="0">
              <a:buNone/>
            </a:pPr>
            <a:endParaRPr lang="en-US" sz="2200" dirty="0">
              <a:latin typeface="Arial" panose="020B0604020202020204" pitchFamily="34" charset="0"/>
              <a:cs typeface="Arial" panose="020B0604020202020204" pitchFamily="34" charset="0"/>
            </a:endParaRPr>
          </a:p>
          <a:p>
            <a:pPr marL="0" indent="0">
              <a:buNone/>
            </a:pPr>
            <a:r>
              <a:rPr lang="en-US" sz="2200" dirty="0">
                <a:latin typeface="Arial" panose="020B0604020202020204" pitchFamily="34" charset="0"/>
                <a:cs typeface="Arial" panose="020B0604020202020204" pitchFamily="34" charset="0"/>
              </a:rPr>
              <a:t>We have a set of data from the real titanic disaster.</a:t>
            </a:r>
          </a:p>
        </p:txBody>
      </p:sp>
      <p:pic>
        <p:nvPicPr>
          <p:cNvPr id="2050" name="Picture 2" descr="https://encrypted-tbn0.gstatic.com/images?q=tbn:ANd9GcST0zUzyD8FPTGglgb6zl-IKPD_8_42IW1jXyI17ds9fdVSH8KD">
            <a:extLst>
              <a:ext uri="{FF2B5EF4-FFF2-40B4-BE49-F238E27FC236}">
                <a16:creationId xmlns:a16="http://schemas.microsoft.com/office/drawing/2014/main" id="{552A55BF-82FA-428A-A936-7A21254FA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0" y="1824072"/>
            <a:ext cx="3456837" cy="2589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82853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4E80C-123D-433A-B7AF-324E5B0A83B9}"/>
              </a:ext>
            </a:extLst>
          </p:cNvPr>
          <p:cNvSpPr>
            <a:spLocks noGrp="1"/>
          </p:cNvSpPr>
          <p:nvPr>
            <p:ph type="title" idx="4294967295"/>
          </p:nvPr>
        </p:nvSpPr>
        <p:spPr>
          <a:xfrm>
            <a:off x="651850" y="477485"/>
            <a:ext cx="7886700" cy="480131"/>
          </a:xfrm>
          <a:noFill/>
        </p:spPr>
        <p:txBody>
          <a:bodyPr vert="horz" wrap="square" lIns="91440" tIns="45720" rIns="91440" bIns="45720" rtlCol="0" anchor="ctr">
            <a:spAutoFit/>
          </a:bodyPr>
          <a:lstStyle/>
          <a:p>
            <a:pPr algn="ctr" defTabSz="457200" fontAlgn="base">
              <a:spcAft>
                <a:spcPct val="0"/>
              </a:spcAft>
            </a:pPr>
            <a:r>
              <a:rPr lang="en-US" sz="2800" dirty="0">
                <a:solidFill>
                  <a:srgbClr val="0070C0"/>
                </a:solidFill>
                <a:latin typeface="Georgia" panose="02040502050405020303" pitchFamily="18" charset="0"/>
                <a:ea typeface="MS PGothic" panose="020B0600070205080204" pitchFamily="34" charset="-128"/>
                <a:cs typeface="+mn-cs"/>
              </a:rPr>
              <a:t>Before we start a little setup</a:t>
            </a:r>
            <a:endParaRPr lang="en-AU" sz="2800" dirty="0">
              <a:solidFill>
                <a:srgbClr val="0070C0"/>
              </a:solidFill>
              <a:latin typeface="Georgia" panose="02040502050405020303" pitchFamily="18" charset="0"/>
              <a:ea typeface="MS PGothic" panose="020B0600070205080204" pitchFamily="34" charset="-128"/>
              <a:cs typeface="+mn-cs"/>
            </a:endParaRPr>
          </a:p>
        </p:txBody>
      </p:sp>
      <p:sp>
        <p:nvSpPr>
          <p:cNvPr id="5" name="Content Placeholder 2">
            <a:extLst>
              <a:ext uri="{FF2B5EF4-FFF2-40B4-BE49-F238E27FC236}">
                <a16:creationId xmlns:a16="http://schemas.microsoft.com/office/drawing/2014/main" id="{6597202C-E30E-4239-B4D5-4C8AECDCA831}"/>
              </a:ext>
            </a:extLst>
          </p:cNvPr>
          <p:cNvSpPr txBox="1">
            <a:spLocks/>
          </p:cNvSpPr>
          <p:nvPr/>
        </p:nvSpPr>
        <p:spPr>
          <a:xfrm>
            <a:off x="1325170" y="2671281"/>
            <a:ext cx="6540060" cy="52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2200" dirty="0">
                <a:latin typeface="Arial" panose="020B0604020202020204" pitchFamily="34" charset="0"/>
                <a:cs typeface="Arial" panose="020B0604020202020204" pitchFamily="34" charset="0"/>
              </a:rPr>
              <a:t>Open chrome and go to: </a:t>
            </a:r>
            <a:r>
              <a:rPr lang="en-AU" dirty="0">
                <a:hlinkClick r:id="rId3"/>
              </a:rPr>
              <a:t>https://goo.gl/UktT4L</a:t>
            </a:r>
            <a:r>
              <a:rPr lang="en-AU" dirty="0"/>
              <a:t> </a:t>
            </a:r>
            <a:r>
              <a:rPr lang="en-US" sz="2200" dirty="0">
                <a:latin typeface="Arial" panose="020B0604020202020204" pitchFamily="34" charset="0"/>
                <a:cs typeface="Arial" panose="020B0604020202020204" pitchFamily="34" charset="0"/>
              </a:rPr>
              <a:t> </a:t>
            </a:r>
            <a:endParaRPr lang="en-AU"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416663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3DB4-F6A9-492C-A95F-F7FF3820CD26}"/>
              </a:ext>
            </a:extLst>
          </p:cNvPr>
          <p:cNvSpPr>
            <a:spLocks noGrp="1"/>
          </p:cNvSpPr>
          <p:nvPr>
            <p:ph type="title"/>
          </p:nvPr>
        </p:nvSpPr>
        <p:spPr>
          <a:xfrm>
            <a:off x="587344" y="70190"/>
            <a:ext cx="7886700" cy="1043346"/>
          </a:xfrm>
        </p:spPr>
        <p:txBody>
          <a:bodyPr/>
          <a:lstStyle/>
          <a:p>
            <a:pPr algn="ctr"/>
            <a:r>
              <a:rPr lang="en-US" sz="2800" dirty="0">
                <a:solidFill>
                  <a:srgbClr val="0070C0"/>
                </a:solidFill>
                <a:latin typeface="Georgia" panose="02040502050405020303" pitchFamily="18" charset="0"/>
                <a:ea typeface="MS PGothic" panose="020B0600070205080204" pitchFamily="34" charset="-128"/>
                <a:cs typeface="+mn-cs"/>
              </a:rPr>
              <a:t>Titanic Data Set</a:t>
            </a:r>
            <a:endParaRPr lang="en-AU" sz="2800" dirty="0">
              <a:solidFill>
                <a:srgbClr val="0070C0"/>
              </a:solidFill>
              <a:latin typeface="Georgia" panose="02040502050405020303" pitchFamily="18" charset="0"/>
              <a:ea typeface="MS PGothic" panose="020B0600070205080204" pitchFamily="34" charset="-128"/>
              <a:cs typeface="+mn-cs"/>
            </a:endParaRPr>
          </a:p>
        </p:txBody>
      </p:sp>
      <p:pic>
        <p:nvPicPr>
          <p:cNvPr id="5" name="Picture 4">
            <a:extLst>
              <a:ext uri="{FF2B5EF4-FFF2-40B4-BE49-F238E27FC236}">
                <a16:creationId xmlns:a16="http://schemas.microsoft.com/office/drawing/2014/main" id="{66E46FB7-50F7-4554-96F8-B8887DFF265E}"/>
              </a:ext>
            </a:extLst>
          </p:cNvPr>
          <p:cNvPicPr>
            <a:picLocks noChangeAspect="1"/>
          </p:cNvPicPr>
          <p:nvPr/>
        </p:nvPicPr>
        <p:blipFill>
          <a:blip r:embed="rId2"/>
          <a:stretch>
            <a:fillRect/>
          </a:stretch>
        </p:blipFill>
        <p:spPr>
          <a:xfrm>
            <a:off x="514671" y="834268"/>
            <a:ext cx="8114658" cy="5213840"/>
          </a:xfrm>
          <a:prstGeom prst="rect">
            <a:avLst/>
          </a:prstGeom>
        </p:spPr>
      </p:pic>
    </p:spTree>
    <p:extLst>
      <p:ext uri="{BB962C8B-B14F-4D97-AF65-F5344CB8AC3E}">
        <p14:creationId xmlns:p14="http://schemas.microsoft.com/office/powerpoint/2010/main" val="3912148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7A7A9-1D78-4BDC-BAE1-0B9C2DC86617}"/>
              </a:ext>
            </a:extLst>
          </p:cNvPr>
          <p:cNvSpPr>
            <a:spLocks noGrp="1"/>
          </p:cNvSpPr>
          <p:nvPr>
            <p:ph type="title"/>
          </p:nvPr>
        </p:nvSpPr>
        <p:spPr>
          <a:xfrm>
            <a:off x="308225" y="59559"/>
            <a:ext cx="7886700" cy="775377"/>
          </a:xfrm>
        </p:spPr>
        <p:txBody>
          <a:bodyPr/>
          <a:lstStyle/>
          <a:p>
            <a:pPr algn="ctr"/>
            <a:r>
              <a:rPr lang="en-US" sz="2800" dirty="0">
                <a:solidFill>
                  <a:srgbClr val="0070C0"/>
                </a:solidFill>
                <a:latin typeface="Georgia" panose="02040502050405020303" pitchFamily="18" charset="0"/>
                <a:ea typeface="MS PGothic" panose="020B0600070205080204" pitchFamily="34" charset="-128"/>
                <a:cs typeface="+mn-cs"/>
              </a:rPr>
              <a:t>Titanic Data Dictionary</a:t>
            </a:r>
            <a:endParaRPr lang="en-AU" sz="2800" dirty="0">
              <a:solidFill>
                <a:srgbClr val="0070C0"/>
              </a:solidFill>
              <a:latin typeface="Georgia" panose="02040502050405020303" pitchFamily="18" charset="0"/>
              <a:ea typeface="MS PGothic" panose="020B0600070205080204" pitchFamily="34" charset="-128"/>
              <a:cs typeface="+mn-cs"/>
            </a:endParaRPr>
          </a:p>
        </p:txBody>
      </p:sp>
      <p:graphicFrame>
        <p:nvGraphicFramePr>
          <p:cNvPr id="7" name="Table 6">
            <a:extLst>
              <a:ext uri="{FF2B5EF4-FFF2-40B4-BE49-F238E27FC236}">
                <a16:creationId xmlns:a16="http://schemas.microsoft.com/office/drawing/2014/main" id="{1E8E9D76-5CDA-4E9D-8B32-00A1ECCB8C07}"/>
              </a:ext>
            </a:extLst>
          </p:cNvPr>
          <p:cNvGraphicFramePr>
            <a:graphicFrameLocks noGrp="1"/>
          </p:cNvGraphicFramePr>
          <p:nvPr>
            <p:extLst>
              <p:ext uri="{D42A27DB-BD31-4B8C-83A1-F6EECF244321}">
                <p14:modId xmlns:p14="http://schemas.microsoft.com/office/powerpoint/2010/main" val="1758316620"/>
              </p:ext>
            </p:extLst>
          </p:nvPr>
        </p:nvGraphicFramePr>
        <p:xfrm>
          <a:off x="285750" y="834936"/>
          <a:ext cx="8457557" cy="5203166"/>
        </p:xfrm>
        <a:graphic>
          <a:graphicData uri="http://schemas.openxmlformats.org/drawingml/2006/table">
            <a:tbl>
              <a:tblPr firstRow="1" bandRow="1">
                <a:tableStyleId>{5C22544A-7EE6-4342-B048-85BDC9FD1C3A}</a:tableStyleId>
              </a:tblPr>
              <a:tblGrid>
                <a:gridCol w="3670614">
                  <a:extLst>
                    <a:ext uri="{9D8B030D-6E8A-4147-A177-3AD203B41FA5}">
                      <a16:colId xmlns:a16="http://schemas.microsoft.com/office/drawing/2014/main" val="281042170"/>
                    </a:ext>
                  </a:extLst>
                </a:gridCol>
                <a:gridCol w="2950822">
                  <a:extLst>
                    <a:ext uri="{9D8B030D-6E8A-4147-A177-3AD203B41FA5}">
                      <a16:colId xmlns:a16="http://schemas.microsoft.com/office/drawing/2014/main" val="1714254321"/>
                    </a:ext>
                  </a:extLst>
                </a:gridCol>
                <a:gridCol w="1836121">
                  <a:extLst>
                    <a:ext uri="{9D8B030D-6E8A-4147-A177-3AD203B41FA5}">
                      <a16:colId xmlns:a16="http://schemas.microsoft.com/office/drawing/2014/main" val="2618705246"/>
                    </a:ext>
                  </a:extLst>
                </a:gridCol>
              </a:tblGrid>
              <a:tr h="337088">
                <a:tc>
                  <a:txBody>
                    <a:bodyPr/>
                    <a:lstStyle/>
                    <a:p>
                      <a:r>
                        <a:rPr lang="en-US" dirty="0"/>
                        <a:t>Variable</a:t>
                      </a:r>
                      <a:endParaRPr lang="en-AU" dirty="0"/>
                    </a:p>
                  </a:txBody>
                  <a:tcPr/>
                </a:tc>
                <a:tc>
                  <a:txBody>
                    <a:bodyPr/>
                    <a:lstStyle/>
                    <a:p>
                      <a:r>
                        <a:rPr lang="en-US" dirty="0"/>
                        <a:t>Definition</a:t>
                      </a:r>
                      <a:endParaRPr lang="en-AU" dirty="0"/>
                    </a:p>
                  </a:txBody>
                  <a:tcPr/>
                </a:tc>
                <a:tc>
                  <a:txBody>
                    <a:bodyPr/>
                    <a:lstStyle/>
                    <a:p>
                      <a:r>
                        <a:rPr lang="en-US" dirty="0"/>
                        <a:t>Keys</a:t>
                      </a:r>
                      <a:endParaRPr lang="en-AU" dirty="0"/>
                    </a:p>
                  </a:txBody>
                  <a:tcPr/>
                </a:tc>
                <a:extLst>
                  <a:ext uri="{0D108BD9-81ED-4DB2-BD59-A6C34878D82A}">
                    <a16:rowId xmlns:a16="http://schemas.microsoft.com/office/drawing/2014/main" val="358291056"/>
                  </a:ext>
                </a:extLst>
              </a:tr>
              <a:tr h="589903">
                <a:tc>
                  <a:txBody>
                    <a:bodyPr/>
                    <a:lstStyle/>
                    <a:p>
                      <a:r>
                        <a:rPr lang="en-AU" dirty="0"/>
                        <a:t>Survived</a:t>
                      </a:r>
                    </a:p>
                  </a:txBody>
                  <a:tcPr/>
                </a:tc>
                <a:tc>
                  <a:txBody>
                    <a:bodyPr/>
                    <a:lstStyle/>
                    <a:p>
                      <a:r>
                        <a:rPr lang="en-AU" dirty="0"/>
                        <a:t>if the passenger survived</a:t>
                      </a:r>
                    </a:p>
                  </a:txBody>
                  <a:tcPr/>
                </a:tc>
                <a:tc>
                  <a:txBody>
                    <a:bodyPr/>
                    <a:lstStyle/>
                    <a:p>
                      <a:r>
                        <a:rPr lang="en-US" dirty="0"/>
                        <a:t>0 - :( - dead</a:t>
                      </a:r>
                    </a:p>
                    <a:p>
                      <a:r>
                        <a:rPr lang="en-US" dirty="0"/>
                        <a:t>1 - :) - alive</a:t>
                      </a:r>
                      <a:endParaRPr lang="en-AU" dirty="0"/>
                    </a:p>
                  </a:txBody>
                  <a:tcPr/>
                </a:tc>
                <a:extLst>
                  <a:ext uri="{0D108BD9-81ED-4DB2-BD59-A6C34878D82A}">
                    <a16:rowId xmlns:a16="http://schemas.microsoft.com/office/drawing/2014/main" val="605165267"/>
                  </a:ext>
                </a:extLst>
              </a:tr>
              <a:tr h="337088">
                <a:tc>
                  <a:txBody>
                    <a:bodyPr/>
                    <a:lstStyle/>
                    <a:p>
                      <a:r>
                        <a:rPr lang="en-AU" dirty="0"/>
                        <a:t>Name</a:t>
                      </a:r>
                    </a:p>
                  </a:txBody>
                  <a:tcPr/>
                </a:tc>
                <a:tc>
                  <a:txBody>
                    <a:bodyPr/>
                    <a:lstStyle/>
                    <a:p>
                      <a:r>
                        <a:rPr lang="en-AU" dirty="0"/>
                        <a:t>passenger's full name</a:t>
                      </a:r>
                    </a:p>
                  </a:txBody>
                  <a:tcPr/>
                </a:tc>
                <a:tc>
                  <a:txBody>
                    <a:bodyPr/>
                    <a:lstStyle/>
                    <a:p>
                      <a:endParaRPr lang="en-AU"/>
                    </a:p>
                  </a:txBody>
                  <a:tcPr/>
                </a:tc>
                <a:extLst>
                  <a:ext uri="{0D108BD9-81ED-4DB2-BD59-A6C34878D82A}">
                    <a16:rowId xmlns:a16="http://schemas.microsoft.com/office/drawing/2014/main" val="2905729722"/>
                  </a:ext>
                </a:extLst>
              </a:tr>
              <a:tr h="337088">
                <a:tc>
                  <a:txBody>
                    <a:bodyPr/>
                    <a:lstStyle/>
                    <a:p>
                      <a:r>
                        <a:rPr lang="en-AU" dirty="0"/>
                        <a:t>Sex</a:t>
                      </a:r>
                    </a:p>
                  </a:txBody>
                  <a:tcPr/>
                </a:tc>
                <a:tc>
                  <a:txBody>
                    <a:bodyPr/>
                    <a:lstStyle/>
                    <a:p>
                      <a:r>
                        <a:rPr lang="en-AU" dirty="0"/>
                        <a:t>passenger's gender </a:t>
                      </a:r>
                    </a:p>
                  </a:txBody>
                  <a:tcPr/>
                </a:tc>
                <a:tc>
                  <a:txBody>
                    <a:bodyPr/>
                    <a:lstStyle/>
                    <a:p>
                      <a:r>
                        <a:rPr lang="en-AU" dirty="0"/>
                        <a:t>male or female</a:t>
                      </a:r>
                    </a:p>
                  </a:txBody>
                  <a:tcPr/>
                </a:tc>
                <a:extLst>
                  <a:ext uri="{0D108BD9-81ED-4DB2-BD59-A6C34878D82A}">
                    <a16:rowId xmlns:a16="http://schemas.microsoft.com/office/drawing/2014/main" val="2134655974"/>
                  </a:ext>
                </a:extLst>
              </a:tr>
              <a:tr h="337088">
                <a:tc>
                  <a:txBody>
                    <a:bodyPr/>
                    <a:lstStyle/>
                    <a:p>
                      <a:r>
                        <a:rPr lang="en-AU" dirty="0"/>
                        <a:t>Age</a:t>
                      </a:r>
                    </a:p>
                  </a:txBody>
                  <a:tcPr/>
                </a:tc>
                <a:tc>
                  <a:txBody>
                    <a:bodyPr/>
                    <a:lstStyle/>
                    <a:p>
                      <a:r>
                        <a:rPr lang="en-AU" dirty="0"/>
                        <a:t>passenger's age</a:t>
                      </a:r>
                    </a:p>
                  </a:txBody>
                  <a:tcPr/>
                </a:tc>
                <a:tc>
                  <a:txBody>
                    <a:bodyPr/>
                    <a:lstStyle/>
                    <a:p>
                      <a:endParaRPr lang="en-AU"/>
                    </a:p>
                  </a:txBody>
                  <a:tcPr/>
                </a:tc>
                <a:extLst>
                  <a:ext uri="{0D108BD9-81ED-4DB2-BD59-A6C34878D82A}">
                    <a16:rowId xmlns:a16="http://schemas.microsoft.com/office/drawing/2014/main" val="427257007"/>
                  </a:ext>
                </a:extLst>
              </a:tr>
              <a:tr h="337088">
                <a:tc>
                  <a:txBody>
                    <a:bodyPr/>
                    <a:lstStyle/>
                    <a:p>
                      <a:r>
                        <a:rPr lang="en-AU" dirty="0"/>
                        <a:t>Fare</a:t>
                      </a:r>
                    </a:p>
                  </a:txBody>
                  <a:tcPr/>
                </a:tc>
                <a:tc>
                  <a:txBody>
                    <a:bodyPr/>
                    <a:lstStyle/>
                    <a:p>
                      <a:r>
                        <a:rPr lang="en-AU" dirty="0"/>
                        <a:t>passenger's fare</a:t>
                      </a:r>
                    </a:p>
                  </a:txBody>
                  <a:tcPr/>
                </a:tc>
                <a:tc>
                  <a:txBody>
                    <a:bodyPr/>
                    <a:lstStyle/>
                    <a:p>
                      <a:r>
                        <a:rPr lang="en-AU" dirty="0"/>
                        <a:t>in British pounds</a:t>
                      </a:r>
                    </a:p>
                  </a:txBody>
                  <a:tcPr/>
                </a:tc>
                <a:extLst>
                  <a:ext uri="{0D108BD9-81ED-4DB2-BD59-A6C34878D82A}">
                    <a16:rowId xmlns:a16="http://schemas.microsoft.com/office/drawing/2014/main" val="973490542"/>
                  </a:ext>
                </a:extLst>
              </a:tr>
              <a:tr h="842719">
                <a:tc>
                  <a:txBody>
                    <a:bodyPr/>
                    <a:lstStyle/>
                    <a:p>
                      <a:r>
                        <a:rPr lang="en-AU" dirty="0"/>
                        <a:t>Passenger class</a:t>
                      </a:r>
                    </a:p>
                  </a:txBody>
                  <a:tcPr/>
                </a:tc>
                <a:tc>
                  <a:txBody>
                    <a:bodyPr/>
                    <a:lstStyle/>
                    <a:p>
                      <a:r>
                        <a:rPr lang="en-AU" dirty="0"/>
                        <a:t>class passenger is in </a:t>
                      </a:r>
                    </a:p>
                  </a:txBody>
                  <a:tcPr/>
                </a:tc>
                <a:tc>
                  <a:txBody>
                    <a:bodyPr/>
                    <a:lstStyle/>
                    <a:p>
                      <a:r>
                        <a:rPr lang="en-US" dirty="0"/>
                        <a:t>1 – first</a:t>
                      </a:r>
                    </a:p>
                    <a:p>
                      <a:r>
                        <a:rPr lang="en-US" dirty="0"/>
                        <a:t>2 - second </a:t>
                      </a:r>
                    </a:p>
                    <a:p>
                      <a:r>
                        <a:rPr lang="en-US" dirty="0"/>
                        <a:t>3 - third </a:t>
                      </a:r>
                      <a:endParaRPr lang="en-AU" dirty="0"/>
                    </a:p>
                  </a:txBody>
                  <a:tcPr/>
                </a:tc>
                <a:extLst>
                  <a:ext uri="{0D108BD9-81ED-4DB2-BD59-A6C34878D82A}">
                    <a16:rowId xmlns:a16="http://schemas.microsoft.com/office/drawing/2014/main" val="16040712"/>
                  </a:ext>
                </a:extLst>
              </a:tr>
              <a:tr h="589903">
                <a:tc>
                  <a:txBody>
                    <a:bodyPr/>
                    <a:lstStyle/>
                    <a:p>
                      <a:r>
                        <a:rPr lang="en-US" dirty="0"/>
                        <a:t>Number of siblings and spouses</a:t>
                      </a:r>
                      <a:endParaRPr lang="en-AU" dirty="0"/>
                    </a:p>
                  </a:txBody>
                  <a:tcPr/>
                </a:tc>
                <a:tc>
                  <a:txBody>
                    <a:bodyPr/>
                    <a:lstStyle/>
                    <a:p>
                      <a:r>
                        <a:rPr lang="en-AU" dirty="0"/>
                        <a:t>number of immediate family</a:t>
                      </a:r>
                    </a:p>
                  </a:txBody>
                  <a:tcPr/>
                </a:tc>
                <a:tc>
                  <a:txBody>
                    <a:bodyPr/>
                    <a:lstStyle/>
                    <a:p>
                      <a:endParaRPr lang="en-AU" dirty="0"/>
                    </a:p>
                  </a:txBody>
                  <a:tcPr/>
                </a:tc>
                <a:extLst>
                  <a:ext uri="{0D108BD9-81ED-4DB2-BD59-A6C34878D82A}">
                    <a16:rowId xmlns:a16="http://schemas.microsoft.com/office/drawing/2014/main" val="3765581301"/>
                  </a:ext>
                </a:extLst>
              </a:tr>
              <a:tr h="589903">
                <a:tc>
                  <a:txBody>
                    <a:bodyPr/>
                    <a:lstStyle/>
                    <a:p>
                      <a:r>
                        <a:rPr lang="en-US" dirty="0"/>
                        <a:t>Number of parents and children</a:t>
                      </a:r>
                      <a:endParaRPr lang="en-AU" dirty="0"/>
                    </a:p>
                  </a:txBody>
                  <a:tcPr/>
                </a:tc>
                <a:tc>
                  <a:txBody>
                    <a:bodyPr/>
                    <a:lstStyle/>
                    <a:p>
                      <a:r>
                        <a:rPr lang="en-AU" dirty="0"/>
                        <a:t>number of extended family</a:t>
                      </a:r>
                    </a:p>
                  </a:txBody>
                  <a:tcPr/>
                </a:tc>
                <a:tc>
                  <a:txBody>
                    <a:bodyPr/>
                    <a:lstStyle/>
                    <a:p>
                      <a:endParaRPr lang="en-AU" dirty="0"/>
                    </a:p>
                  </a:txBody>
                  <a:tcPr/>
                </a:tc>
                <a:extLst>
                  <a:ext uri="{0D108BD9-81ED-4DB2-BD59-A6C34878D82A}">
                    <a16:rowId xmlns:a16="http://schemas.microsoft.com/office/drawing/2014/main" val="2808048931"/>
                  </a:ext>
                </a:extLst>
              </a:tr>
              <a:tr h="589903">
                <a:tc>
                  <a:txBody>
                    <a:bodyPr/>
                    <a:lstStyle/>
                    <a:p>
                      <a:r>
                        <a:rPr lang="en-US" dirty="0"/>
                        <a:t>Port embarked</a:t>
                      </a:r>
                      <a:endParaRPr lang="en-AU" dirty="0"/>
                    </a:p>
                  </a:txBody>
                  <a:tcPr/>
                </a:tc>
                <a:tc>
                  <a:txBody>
                    <a:bodyPr/>
                    <a:lstStyle/>
                    <a:p>
                      <a:r>
                        <a:rPr lang="en-US" dirty="0"/>
                        <a:t>Name of the port that the passenger got on</a:t>
                      </a:r>
                      <a:endParaRPr lang="en-AU" dirty="0"/>
                    </a:p>
                  </a:txBody>
                  <a:tcPr/>
                </a:tc>
                <a:tc>
                  <a:txBody>
                    <a:bodyPr/>
                    <a:lstStyle/>
                    <a:p>
                      <a:endParaRPr lang="en-AU" dirty="0"/>
                    </a:p>
                  </a:txBody>
                  <a:tcPr/>
                </a:tc>
                <a:extLst>
                  <a:ext uri="{0D108BD9-81ED-4DB2-BD59-A6C34878D82A}">
                    <a16:rowId xmlns:a16="http://schemas.microsoft.com/office/drawing/2014/main" val="4016556068"/>
                  </a:ext>
                </a:extLst>
              </a:tr>
            </a:tbl>
          </a:graphicData>
        </a:graphic>
      </p:graphicFrame>
    </p:spTree>
    <p:extLst>
      <p:ext uri="{BB962C8B-B14F-4D97-AF65-F5344CB8AC3E}">
        <p14:creationId xmlns:p14="http://schemas.microsoft.com/office/powerpoint/2010/main" val="4207881504"/>
      </p:ext>
    </p:extLst>
  </p:cSld>
  <p:clrMapOvr>
    <a:masterClrMapping/>
  </p:clrMapOvr>
</p:sld>
</file>

<file path=ppt/theme/theme1.xml><?xml version="1.0" encoding="utf-8"?>
<a:theme xmlns:a="http://schemas.openxmlformats.org/drawingml/2006/main" name="Body Slides">
  <a:themeElements>
    <a:clrScheme name="Custom 2">
      <a:dk1>
        <a:sysClr val="windowText" lastClr="000000"/>
      </a:dk1>
      <a:lt1>
        <a:sysClr val="window" lastClr="FFFFFF"/>
      </a:lt1>
      <a:dk2>
        <a:srgbClr val="000000"/>
      </a:dk2>
      <a:lt2>
        <a:srgbClr val="FFFCF2"/>
      </a:lt2>
      <a:accent1>
        <a:srgbClr val="DD931A"/>
      </a:accent1>
      <a:accent2>
        <a:srgbClr val="FFB040"/>
      </a:accent2>
      <a:accent3>
        <a:srgbClr val="0077BE"/>
      </a:accent3>
      <a:accent4>
        <a:srgbClr val="802285"/>
      </a:accent4>
      <a:accent5>
        <a:srgbClr val="671773"/>
      </a:accent5>
      <a:accent6>
        <a:srgbClr val="9C1F31"/>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nal Employsure Presentation Template.pptx" id="{3C966916-9F5E-405F-9B93-B4AED378D1CC}" vid="{1379CF36-A1C4-4959-AD15-86506681C41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2099</TotalTime>
  <Words>5089</Words>
  <Application>Microsoft Office PowerPoint</Application>
  <PresentationFormat>On-screen Show (4:3)</PresentationFormat>
  <Paragraphs>457</Paragraphs>
  <Slides>43</Slides>
  <Notes>35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MS PGothic</vt:lpstr>
      <vt:lpstr>Arial</vt:lpstr>
      <vt:lpstr>Calibri</vt:lpstr>
      <vt:lpstr>Calibri Light</vt:lpstr>
      <vt:lpstr>Georgia</vt:lpstr>
      <vt:lpstr>Lucida Grande</vt:lpstr>
      <vt:lpstr>Wingdings</vt:lpstr>
      <vt:lpstr>Body Slides</vt:lpstr>
      <vt:lpstr>Custom Design</vt:lpstr>
      <vt:lpstr>PowerPoint Presentation</vt:lpstr>
      <vt:lpstr>PowerPoint Presentation</vt:lpstr>
      <vt:lpstr>PowerPoint Presentation</vt:lpstr>
      <vt:lpstr>PowerPoint Presentation</vt:lpstr>
      <vt:lpstr>PowerPoint Presentation</vt:lpstr>
      <vt:lpstr>What does the data tell us?</vt:lpstr>
      <vt:lpstr>Before we start a little setup</vt:lpstr>
      <vt:lpstr>Titanic Data Set</vt:lpstr>
      <vt:lpstr>Titanic Data Dictionary</vt:lpstr>
      <vt:lpstr>Two types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Blake Edwards</dc:creator>
  <cp:lastModifiedBy>Kroum Klutchkov</cp:lastModifiedBy>
  <cp:revision>105</cp:revision>
  <cp:lastPrinted>2017-12-04T03:45:46Z</cp:lastPrinted>
  <dcterms:created xsi:type="dcterms:W3CDTF">2017-11-05T23:28:11Z</dcterms:created>
  <dcterms:modified xsi:type="dcterms:W3CDTF">2018-03-08T06:11:24Z</dcterms:modified>
</cp:coreProperties>
</file>